
<file path=[Content_Types].xml><?xml version="1.0" encoding="utf-8"?>
<Types xmlns="http://schemas.openxmlformats.org/package/2006/content-types">
  <Default Extension="png" ContentType="image/png"/>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71" r:id="rId4"/>
    <p:sldId id="272" r:id="rId5"/>
    <p:sldId id="257" r:id="rId6"/>
    <p:sldId id="261" r:id="rId7"/>
    <p:sldId id="262" r:id="rId8"/>
    <p:sldId id="263" r:id="rId9"/>
    <p:sldId id="264" r:id="rId10"/>
    <p:sldId id="268" r:id="rId11"/>
    <p:sldId id="265" r:id="rId12"/>
    <p:sldId id="269" r:id="rId13"/>
    <p:sldId id="301" r:id="rId14"/>
    <p:sldId id="266" r:id="rId15"/>
    <p:sldId id="267" r:id="rId16"/>
    <p:sldId id="258" r:id="rId17"/>
    <p:sldId id="259" r:id="rId18"/>
    <p:sldId id="260" r:id="rId19"/>
    <p:sldId id="273" r:id="rId20"/>
    <p:sldId id="292" r:id="rId21"/>
    <p:sldId id="293" r:id="rId22"/>
    <p:sldId id="294" r:id="rId23"/>
    <p:sldId id="295" r:id="rId24"/>
    <p:sldId id="296" r:id="rId25"/>
    <p:sldId id="297" r:id="rId26"/>
    <p:sldId id="298" r:id="rId27"/>
    <p:sldId id="274" r:id="rId28"/>
    <p:sldId id="307" r:id="rId29"/>
    <p:sldId id="275" r:id="rId30"/>
    <p:sldId id="276" r:id="rId31"/>
    <p:sldId id="277" r:id="rId32"/>
    <p:sldId id="284" r:id="rId33"/>
    <p:sldId id="285" r:id="rId34"/>
    <p:sldId id="286" r:id="rId35"/>
    <p:sldId id="287" r:id="rId36"/>
    <p:sldId id="288" r:id="rId37"/>
    <p:sldId id="289" r:id="rId38"/>
    <p:sldId id="290" r:id="rId39"/>
    <p:sldId id="303" r:id="rId40"/>
    <p:sldId id="299" r:id="rId41"/>
    <p:sldId id="317" r:id="rId42"/>
    <p:sldId id="304" r:id="rId43"/>
    <p:sldId id="306" r:id="rId44"/>
    <p:sldId id="318" r:id="rId45"/>
    <p:sldId id="323" r:id="rId46"/>
    <p:sldId id="319" r:id="rId47"/>
    <p:sldId id="320" r:id="rId48"/>
    <p:sldId id="321" r:id="rId49"/>
    <p:sldId id="322" r:id="rId50"/>
    <p:sldId id="324" r:id="rId51"/>
    <p:sldId id="308" r:id="rId52"/>
    <p:sldId id="309" r:id="rId53"/>
    <p:sldId id="300" r:id="rId54"/>
    <p:sldId id="325" r:id="rId55"/>
    <p:sldId id="311" r:id="rId56"/>
    <p:sldId id="312" r:id="rId57"/>
    <p:sldId id="313" r:id="rId58"/>
    <p:sldId id="314" r:id="rId59"/>
    <p:sldId id="315" r:id="rId60"/>
    <p:sldId id="316" r:id="rId61"/>
    <p:sldId id="31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6" autoAdjust="0"/>
    <p:restoredTop sz="94660"/>
  </p:normalViewPr>
  <p:slideViewPr>
    <p:cSldViewPr>
      <p:cViewPr>
        <p:scale>
          <a:sx n="75" d="100"/>
          <a:sy n="75" d="100"/>
        </p:scale>
        <p:origin x="-115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Dr%20Isaac%20Golden\Desktop\Data%20Rains%20Leptos%20%20IG%20working%20cop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BU%20predictive%20model\Confirmed-IR-200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8121168249953"/>
          <c:y val="0.1077143538875827"/>
          <c:w val="0.8166487913213476"/>
          <c:h val="0.69648021270068561"/>
        </c:manualLayout>
      </c:layout>
      <c:lineChart>
        <c:grouping val="standard"/>
        <c:varyColors val="0"/>
        <c:ser>
          <c:idx val="0"/>
          <c:order val="0"/>
          <c:tx>
            <c:strRef>
              <c:f>'IR,RC'!$A$77</c:f>
              <c:strCache>
                <c:ptCount val="1"/>
                <c:pt idx="0">
                  <c:v>IR</c:v>
                </c:pt>
              </c:strCache>
            </c:strRef>
          </c:tx>
          <c:spPr>
            <a:ln w="38100">
              <a:solidFill>
                <a:schemeClr val="tx1">
                  <a:lumMod val="95000"/>
                  <a:lumOff val="5000"/>
                </a:schemeClr>
              </a:solidFill>
              <a:prstDash val="solid"/>
            </a:ln>
          </c:spPr>
          <c:marker>
            <c:symbol val="none"/>
          </c:marker>
          <c:cat>
            <c:strRef>
              <c:f>'IR,RC'!$B$76:$BI$76</c:f>
              <c:strCache>
                <c:ptCount val="49"/>
                <c:pt idx="0">
                  <c:v>2004</c:v>
                </c:pt>
                <c:pt idx="1">
                  <c:v> </c:v>
                </c:pt>
                <c:pt idx="12">
                  <c:v>2005</c:v>
                </c:pt>
                <c:pt idx="24">
                  <c:v>2006</c:v>
                </c:pt>
                <c:pt idx="36">
                  <c:v>2007</c:v>
                </c:pt>
                <c:pt idx="48">
                  <c:v>2008</c:v>
                </c:pt>
              </c:strCache>
            </c:strRef>
          </c:cat>
          <c:val>
            <c:numRef>
              <c:f>'IR,RC'!$B$77:$BI$77</c:f>
              <c:numCache>
                <c:formatCode>General</c:formatCode>
                <c:ptCount val="60"/>
                <c:pt idx="0">
                  <c:v>3</c:v>
                </c:pt>
                <c:pt idx="1">
                  <c:v>3</c:v>
                </c:pt>
                <c:pt idx="2">
                  <c:v>3</c:v>
                </c:pt>
                <c:pt idx="3">
                  <c:v>0</c:v>
                </c:pt>
                <c:pt idx="4">
                  <c:v>3</c:v>
                </c:pt>
                <c:pt idx="5">
                  <c:v>3</c:v>
                </c:pt>
                <c:pt idx="6">
                  <c:v>2</c:v>
                </c:pt>
                <c:pt idx="7">
                  <c:v>3</c:v>
                </c:pt>
                <c:pt idx="8">
                  <c:v>8</c:v>
                </c:pt>
                <c:pt idx="9">
                  <c:v>9</c:v>
                </c:pt>
                <c:pt idx="10">
                  <c:v>5</c:v>
                </c:pt>
                <c:pt idx="11">
                  <c:v>13</c:v>
                </c:pt>
                <c:pt idx="12">
                  <c:v>0</c:v>
                </c:pt>
                <c:pt idx="13">
                  <c:v>1</c:v>
                </c:pt>
                <c:pt idx="14">
                  <c:v>1</c:v>
                </c:pt>
                <c:pt idx="15">
                  <c:v>0</c:v>
                </c:pt>
                <c:pt idx="16">
                  <c:v>1</c:v>
                </c:pt>
                <c:pt idx="17">
                  <c:v>6</c:v>
                </c:pt>
                <c:pt idx="18">
                  <c:v>2</c:v>
                </c:pt>
                <c:pt idx="19">
                  <c:v>1</c:v>
                </c:pt>
                <c:pt idx="20">
                  <c:v>1</c:v>
                </c:pt>
                <c:pt idx="21">
                  <c:v>12</c:v>
                </c:pt>
                <c:pt idx="22">
                  <c:v>28</c:v>
                </c:pt>
                <c:pt idx="23">
                  <c:v>90</c:v>
                </c:pt>
                <c:pt idx="24">
                  <c:v>0</c:v>
                </c:pt>
                <c:pt idx="25">
                  <c:v>5</c:v>
                </c:pt>
                <c:pt idx="26">
                  <c:v>7</c:v>
                </c:pt>
                <c:pt idx="27">
                  <c:v>10</c:v>
                </c:pt>
                <c:pt idx="28">
                  <c:v>3</c:v>
                </c:pt>
                <c:pt idx="29">
                  <c:v>2</c:v>
                </c:pt>
                <c:pt idx="30">
                  <c:v>6</c:v>
                </c:pt>
                <c:pt idx="31">
                  <c:v>11</c:v>
                </c:pt>
                <c:pt idx="32">
                  <c:v>22</c:v>
                </c:pt>
                <c:pt idx="33">
                  <c:v>28</c:v>
                </c:pt>
                <c:pt idx="34">
                  <c:v>26</c:v>
                </c:pt>
                <c:pt idx="35">
                  <c:v>146</c:v>
                </c:pt>
                <c:pt idx="36">
                  <c:v>23</c:v>
                </c:pt>
                <c:pt idx="37">
                  <c:v>13</c:v>
                </c:pt>
                <c:pt idx="38">
                  <c:v>10</c:v>
                </c:pt>
                <c:pt idx="39">
                  <c:v>20</c:v>
                </c:pt>
                <c:pt idx="40">
                  <c:v>28</c:v>
                </c:pt>
                <c:pt idx="41">
                  <c:v>32</c:v>
                </c:pt>
                <c:pt idx="42">
                  <c:v>32</c:v>
                </c:pt>
                <c:pt idx="43">
                  <c:v>26</c:v>
                </c:pt>
                <c:pt idx="44">
                  <c:v>27</c:v>
                </c:pt>
                <c:pt idx="45">
                  <c:v>73</c:v>
                </c:pt>
                <c:pt idx="46">
                  <c:v>92</c:v>
                </c:pt>
                <c:pt idx="47">
                  <c:v>25</c:v>
                </c:pt>
                <c:pt idx="48">
                  <c:v>2</c:v>
                </c:pt>
                <c:pt idx="49">
                  <c:v>9</c:v>
                </c:pt>
                <c:pt idx="50">
                  <c:v>9</c:v>
                </c:pt>
                <c:pt idx="51">
                  <c:v>3</c:v>
                </c:pt>
                <c:pt idx="52">
                  <c:v>6</c:v>
                </c:pt>
                <c:pt idx="53">
                  <c:v>2</c:v>
                </c:pt>
                <c:pt idx="54">
                  <c:v>4</c:v>
                </c:pt>
                <c:pt idx="55">
                  <c:v>3</c:v>
                </c:pt>
                <c:pt idx="56">
                  <c:v>1</c:v>
                </c:pt>
                <c:pt idx="57">
                  <c:v>8</c:v>
                </c:pt>
                <c:pt idx="58">
                  <c:v>8</c:v>
                </c:pt>
                <c:pt idx="59">
                  <c:v>9</c:v>
                </c:pt>
              </c:numCache>
            </c:numRef>
          </c:val>
          <c:smooth val="0"/>
        </c:ser>
        <c:ser>
          <c:idx val="1"/>
          <c:order val="1"/>
          <c:tx>
            <c:strRef>
              <c:f>'IR,RC'!$A$78</c:f>
              <c:strCache>
                <c:ptCount val="1"/>
                <c:pt idx="0">
                  <c:v>RC</c:v>
                </c:pt>
              </c:strCache>
            </c:strRef>
          </c:tx>
          <c:spPr>
            <a:ln w="38100">
              <a:solidFill>
                <a:srgbClr val="0070C0"/>
              </a:solidFill>
              <a:prstDash val="sysDash"/>
            </a:ln>
          </c:spPr>
          <c:marker>
            <c:symbol val="none"/>
          </c:marker>
          <c:cat>
            <c:strRef>
              <c:f>'IR,RC'!$B$76:$BI$76</c:f>
              <c:strCache>
                <c:ptCount val="49"/>
                <c:pt idx="0">
                  <c:v>2004</c:v>
                </c:pt>
                <c:pt idx="1">
                  <c:v> </c:v>
                </c:pt>
                <c:pt idx="12">
                  <c:v>2005</c:v>
                </c:pt>
                <c:pt idx="24">
                  <c:v>2006</c:v>
                </c:pt>
                <c:pt idx="36">
                  <c:v>2007</c:v>
                </c:pt>
                <c:pt idx="48">
                  <c:v>2008</c:v>
                </c:pt>
              </c:strCache>
            </c:strRef>
          </c:cat>
          <c:val>
            <c:numRef>
              <c:f>'IR,RC'!$B$78:$BI$78</c:f>
              <c:numCache>
                <c:formatCode>General</c:formatCode>
                <c:ptCount val="60"/>
                <c:pt idx="0">
                  <c:v>1</c:v>
                </c:pt>
                <c:pt idx="1">
                  <c:v>7</c:v>
                </c:pt>
                <c:pt idx="2">
                  <c:v>30</c:v>
                </c:pt>
                <c:pt idx="3">
                  <c:v>24</c:v>
                </c:pt>
                <c:pt idx="4">
                  <c:v>20</c:v>
                </c:pt>
                <c:pt idx="5">
                  <c:v>11</c:v>
                </c:pt>
                <c:pt idx="6">
                  <c:v>15</c:v>
                </c:pt>
                <c:pt idx="7">
                  <c:v>7</c:v>
                </c:pt>
                <c:pt idx="8">
                  <c:v>18</c:v>
                </c:pt>
                <c:pt idx="9">
                  <c:v>14</c:v>
                </c:pt>
                <c:pt idx="10">
                  <c:v>37</c:v>
                </c:pt>
                <c:pt idx="11">
                  <c:v>45</c:v>
                </c:pt>
                <c:pt idx="12">
                  <c:v>1</c:v>
                </c:pt>
                <c:pt idx="13">
                  <c:v>3</c:v>
                </c:pt>
                <c:pt idx="14">
                  <c:v>6</c:v>
                </c:pt>
                <c:pt idx="15">
                  <c:v>4</c:v>
                </c:pt>
                <c:pt idx="16">
                  <c:v>5</c:v>
                </c:pt>
                <c:pt idx="17">
                  <c:v>10</c:v>
                </c:pt>
                <c:pt idx="18">
                  <c:v>10</c:v>
                </c:pt>
                <c:pt idx="19">
                  <c:v>16</c:v>
                </c:pt>
                <c:pt idx="20">
                  <c:v>19</c:v>
                </c:pt>
                <c:pt idx="21">
                  <c:v>21</c:v>
                </c:pt>
                <c:pt idx="22">
                  <c:v>70</c:v>
                </c:pt>
                <c:pt idx="23">
                  <c:v>125</c:v>
                </c:pt>
                <c:pt idx="24">
                  <c:v>14</c:v>
                </c:pt>
                <c:pt idx="25">
                  <c:v>19</c:v>
                </c:pt>
                <c:pt idx="26">
                  <c:v>18</c:v>
                </c:pt>
                <c:pt idx="27">
                  <c:v>14</c:v>
                </c:pt>
                <c:pt idx="28">
                  <c:v>8</c:v>
                </c:pt>
                <c:pt idx="29">
                  <c:v>10</c:v>
                </c:pt>
                <c:pt idx="30">
                  <c:v>11</c:v>
                </c:pt>
                <c:pt idx="31">
                  <c:v>9</c:v>
                </c:pt>
                <c:pt idx="32">
                  <c:v>13</c:v>
                </c:pt>
                <c:pt idx="33">
                  <c:v>38</c:v>
                </c:pt>
                <c:pt idx="34">
                  <c:v>42</c:v>
                </c:pt>
                <c:pt idx="35">
                  <c:v>45</c:v>
                </c:pt>
                <c:pt idx="36">
                  <c:v>3</c:v>
                </c:pt>
                <c:pt idx="37">
                  <c:v>4</c:v>
                </c:pt>
                <c:pt idx="38">
                  <c:v>12</c:v>
                </c:pt>
                <c:pt idx="39">
                  <c:v>10</c:v>
                </c:pt>
                <c:pt idx="40">
                  <c:v>12</c:v>
                </c:pt>
                <c:pt idx="41">
                  <c:v>19</c:v>
                </c:pt>
                <c:pt idx="42">
                  <c:v>16</c:v>
                </c:pt>
                <c:pt idx="43">
                  <c:v>33</c:v>
                </c:pt>
                <c:pt idx="44">
                  <c:v>19</c:v>
                </c:pt>
                <c:pt idx="45">
                  <c:v>24</c:v>
                </c:pt>
                <c:pt idx="46">
                  <c:v>56</c:v>
                </c:pt>
                <c:pt idx="47">
                  <c:v>101</c:v>
                </c:pt>
                <c:pt idx="48">
                  <c:v>5</c:v>
                </c:pt>
                <c:pt idx="49">
                  <c:v>16</c:v>
                </c:pt>
                <c:pt idx="50">
                  <c:v>8</c:v>
                </c:pt>
                <c:pt idx="51">
                  <c:v>11</c:v>
                </c:pt>
                <c:pt idx="52">
                  <c:v>9</c:v>
                </c:pt>
                <c:pt idx="53">
                  <c:v>12</c:v>
                </c:pt>
                <c:pt idx="54">
                  <c:v>11</c:v>
                </c:pt>
                <c:pt idx="55">
                  <c:v>21</c:v>
                </c:pt>
                <c:pt idx="56">
                  <c:v>26</c:v>
                </c:pt>
                <c:pt idx="57">
                  <c:v>146</c:v>
                </c:pt>
                <c:pt idx="58">
                  <c:v>43</c:v>
                </c:pt>
                <c:pt idx="59">
                  <c:v>68</c:v>
                </c:pt>
              </c:numCache>
            </c:numRef>
          </c:val>
          <c:smooth val="0"/>
        </c:ser>
        <c:ser>
          <c:idx val="2"/>
          <c:order val="2"/>
          <c:tx>
            <c:strRef>
              <c:f>'IR,RC'!$A$79</c:f>
              <c:strCache>
                <c:ptCount val="1"/>
                <c:pt idx="0">
                  <c:v>IR - Predictive</c:v>
                </c:pt>
              </c:strCache>
            </c:strRef>
          </c:tx>
          <c:spPr>
            <a:ln w="38100" cmpd="sng">
              <a:solidFill>
                <a:schemeClr val="tx1"/>
              </a:solidFill>
              <a:prstDash val="sysDot"/>
            </a:ln>
          </c:spPr>
          <c:marker>
            <c:symbol val="none"/>
          </c:marker>
          <c:cat>
            <c:strRef>
              <c:f>'IR,RC'!$B$76:$BI$76</c:f>
              <c:strCache>
                <c:ptCount val="49"/>
                <c:pt idx="0">
                  <c:v>2004</c:v>
                </c:pt>
                <c:pt idx="1">
                  <c:v> </c:v>
                </c:pt>
                <c:pt idx="12">
                  <c:v>2005</c:v>
                </c:pt>
                <c:pt idx="24">
                  <c:v>2006</c:v>
                </c:pt>
                <c:pt idx="36">
                  <c:v>2007</c:v>
                </c:pt>
                <c:pt idx="48">
                  <c:v>2008</c:v>
                </c:pt>
              </c:strCache>
            </c:strRef>
          </c:cat>
          <c:val>
            <c:numRef>
              <c:f>'IR,RC'!$B$79:$BI$79</c:f>
              <c:numCache>
                <c:formatCode>General</c:formatCode>
                <c:ptCount val="60"/>
                <c:pt idx="42">
                  <c:v>32</c:v>
                </c:pt>
                <c:pt idx="43">
                  <c:v>26</c:v>
                </c:pt>
                <c:pt idx="44">
                  <c:v>27</c:v>
                </c:pt>
                <c:pt idx="45">
                  <c:v>73</c:v>
                </c:pt>
                <c:pt idx="46">
                  <c:v>135</c:v>
                </c:pt>
                <c:pt idx="47">
                  <c:v>231</c:v>
                </c:pt>
                <c:pt idx="48">
                  <c:v>2</c:v>
                </c:pt>
              </c:numCache>
            </c:numRef>
          </c:val>
          <c:smooth val="0"/>
        </c:ser>
        <c:dLbls>
          <c:showLegendKey val="0"/>
          <c:showVal val="0"/>
          <c:showCatName val="0"/>
          <c:showSerName val="0"/>
          <c:showPercent val="0"/>
          <c:showBubbleSize val="0"/>
        </c:dLbls>
        <c:marker val="1"/>
        <c:smooth val="0"/>
        <c:axId val="63439232"/>
        <c:axId val="63441920"/>
      </c:lineChart>
      <c:catAx>
        <c:axId val="63439232"/>
        <c:scaling>
          <c:orientation val="minMax"/>
        </c:scaling>
        <c:delete val="0"/>
        <c:axPos val="b"/>
        <c:numFmt formatCode="General" sourceLinked="1"/>
        <c:majorTickMark val="none"/>
        <c:minorTickMark val="none"/>
        <c:tickLblPos val="nextTo"/>
        <c:crossAx val="63441920"/>
        <c:crosses val="autoZero"/>
        <c:auto val="1"/>
        <c:lblAlgn val="ctr"/>
        <c:lblOffset val="100"/>
        <c:noMultiLvlLbl val="0"/>
      </c:catAx>
      <c:valAx>
        <c:axId val="63441920"/>
        <c:scaling>
          <c:orientation val="minMax"/>
        </c:scaling>
        <c:delete val="0"/>
        <c:axPos val="l"/>
        <c:majorGridlines/>
        <c:numFmt formatCode="General" sourceLinked="1"/>
        <c:majorTickMark val="none"/>
        <c:minorTickMark val="none"/>
        <c:tickLblPos val="nextTo"/>
        <c:spPr>
          <a:ln w="9525">
            <a:noFill/>
          </a:ln>
        </c:spPr>
        <c:crossAx val="63439232"/>
        <c:crosses val="autoZero"/>
        <c:crossBetween val="between"/>
      </c:valAx>
    </c:plotArea>
    <c:legend>
      <c:legendPos val="b"/>
      <c:layout/>
      <c:overlay val="0"/>
    </c:legend>
    <c:plotVisOnly val="1"/>
    <c:dispBlanksAs val="gap"/>
    <c:showDLblsOverMax val="0"/>
  </c:chart>
  <c:spPr>
    <a:ln w="31750" cmpd="sng">
      <a:solidFill>
        <a:schemeClr val="tx1"/>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AU"/>
              <a:t>IR 2007,2008</a:t>
            </a:r>
          </a:p>
        </c:rich>
      </c:tx>
      <c:layout/>
      <c:overlay val="0"/>
    </c:title>
    <c:autoTitleDeleted val="0"/>
    <c:plotArea>
      <c:layout/>
      <c:lineChart>
        <c:grouping val="standard"/>
        <c:varyColors val="0"/>
        <c:ser>
          <c:idx val="0"/>
          <c:order val="0"/>
          <c:tx>
            <c:strRef>
              <c:f>IR!$B$1</c:f>
              <c:strCache>
                <c:ptCount val="1"/>
                <c:pt idx="0">
                  <c:v>Confirmed</c:v>
                </c:pt>
              </c:strCache>
            </c:strRef>
          </c:tx>
          <c:spPr>
            <a:ln w="53975"/>
          </c:spPr>
          <c:marker>
            <c:symbol val="none"/>
          </c:marker>
          <c:cat>
            <c:strRef>
              <c:f>IR!$A$2:$A$27</c:f>
              <c:strCache>
                <c:ptCount val="26"/>
                <c:pt idx="0">
                  <c:v>2007    1</c:v>
                </c:pt>
                <c:pt idx="1">
                  <c:v>2</c:v>
                </c:pt>
                <c:pt idx="2">
                  <c:v>3</c:v>
                </c:pt>
                <c:pt idx="3">
                  <c:v>4</c:v>
                </c:pt>
                <c:pt idx="4">
                  <c:v>5</c:v>
                </c:pt>
                <c:pt idx="5">
                  <c:v>6</c:v>
                </c:pt>
                <c:pt idx="6">
                  <c:v>7</c:v>
                </c:pt>
                <c:pt idx="7">
                  <c:v>8</c:v>
                </c:pt>
                <c:pt idx="8">
                  <c:v>9</c:v>
                </c:pt>
                <c:pt idx="9">
                  <c:v>10</c:v>
                </c:pt>
                <c:pt idx="10">
                  <c:v>11</c:v>
                </c:pt>
                <c:pt idx="11">
                  <c:v>12</c:v>
                </c:pt>
                <c:pt idx="12">
                  <c:v>13</c:v>
                </c:pt>
                <c:pt idx="13">
                  <c:v> 2008   1</c:v>
                </c:pt>
                <c:pt idx="14">
                  <c:v>2008  2</c:v>
                </c:pt>
                <c:pt idx="15">
                  <c:v>3</c:v>
                </c:pt>
                <c:pt idx="16">
                  <c:v>4</c:v>
                </c:pt>
                <c:pt idx="17">
                  <c:v>5</c:v>
                </c:pt>
                <c:pt idx="18">
                  <c:v>6</c:v>
                </c:pt>
                <c:pt idx="19">
                  <c:v>7</c:v>
                </c:pt>
                <c:pt idx="20">
                  <c:v>8</c:v>
                </c:pt>
                <c:pt idx="21">
                  <c:v>9</c:v>
                </c:pt>
                <c:pt idx="22">
                  <c:v>10</c:v>
                </c:pt>
                <c:pt idx="23">
                  <c:v>11</c:v>
                </c:pt>
                <c:pt idx="24">
                  <c:v>12</c:v>
                </c:pt>
                <c:pt idx="25">
                  <c:v>13</c:v>
                </c:pt>
              </c:strCache>
            </c:strRef>
          </c:cat>
          <c:val>
            <c:numRef>
              <c:f>IR!$B$2:$B$27</c:f>
              <c:numCache>
                <c:formatCode>0</c:formatCode>
                <c:ptCount val="26"/>
                <c:pt idx="0">
                  <c:v>12.999999999</c:v>
                </c:pt>
                <c:pt idx="1">
                  <c:v>12</c:v>
                </c:pt>
                <c:pt idx="2">
                  <c:v>6</c:v>
                </c:pt>
                <c:pt idx="3">
                  <c:v>20.000000010000001</c:v>
                </c:pt>
                <c:pt idx="4">
                  <c:v>15</c:v>
                </c:pt>
                <c:pt idx="5">
                  <c:v>37.999999989999999</c:v>
                </c:pt>
                <c:pt idx="6">
                  <c:v>28</c:v>
                </c:pt>
                <c:pt idx="7">
                  <c:v>26.000000010000001</c:v>
                </c:pt>
                <c:pt idx="8">
                  <c:v>27</c:v>
                </c:pt>
                <c:pt idx="9">
                  <c:v>26.999999988999999</c:v>
                </c:pt>
                <c:pt idx="10">
                  <c:v>70.999999998999996</c:v>
                </c:pt>
                <c:pt idx="11">
                  <c:v>103.00000001000001</c:v>
                </c:pt>
                <c:pt idx="12">
                  <c:v>14.999999999</c:v>
                </c:pt>
                <c:pt idx="13">
                  <c:v>2</c:v>
                </c:pt>
                <c:pt idx="14">
                  <c:v>9</c:v>
                </c:pt>
                <c:pt idx="15">
                  <c:v>6</c:v>
                </c:pt>
                <c:pt idx="16">
                  <c:v>3</c:v>
                </c:pt>
                <c:pt idx="17">
                  <c:v>7.9999999989999999</c:v>
                </c:pt>
                <c:pt idx="18">
                  <c:v>1</c:v>
                </c:pt>
                <c:pt idx="19">
                  <c:v>3</c:v>
                </c:pt>
                <c:pt idx="20">
                  <c:v>5</c:v>
                </c:pt>
                <c:pt idx="21">
                  <c:v>1</c:v>
                </c:pt>
                <c:pt idx="22">
                  <c:v>5</c:v>
                </c:pt>
                <c:pt idx="23">
                  <c:v>9.9999999989999999</c:v>
                </c:pt>
                <c:pt idx="24">
                  <c:v>4</c:v>
                </c:pt>
                <c:pt idx="25">
                  <c:v>7</c:v>
                </c:pt>
              </c:numCache>
            </c:numRef>
          </c:val>
          <c:smooth val="0"/>
        </c:ser>
        <c:ser>
          <c:idx val="1"/>
          <c:order val="1"/>
          <c:tx>
            <c:strRef>
              <c:f>IR!$C$1</c:f>
              <c:strCache>
                <c:ptCount val="1"/>
                <c:pt idx="0">
                  <c:v>Forecast</c:v>
                </c:pt>
              </c:strCache>
            </c:strRef>
          </c:tx>
          <c:spPr>
            <a:ln w="53975"/>
          </c:spPr>
          <c:marker>
            <c:symbol val="none"/>
          </c:marker>
          <c:cat>
            <c:strRef>
              <c:f>IR!$A$2:$A$27</c:f>
              <c:strCache>
                <c:ptCount val="26"/>
                <c:pt idx="0">
                  <c:v>2007    1</c:v>
                </c:pt>
                <c:pt idx="1">
                  <c:v>2</c:v>
                </c:pt>
                <c:pt idx="2">
                  <c:v>3</c:v>
                </c:pt>
                <c:pt idx="3">
                  <c:v>4</c:v>
                </c:pt>
                <c:pt idx="4">
                  <c:v>5</c:v>
                </c:pt>
                <c:pt idx="5">
                  <c:v>6</c:v>
                </c:pt>
                <c:pt idx="6">
                  <c:v>7</c:v>
                </c:pt>
                <c:pt idx="7">
                  <c:v>8</c:v>
                </c:pt>
                <c:pt idx="8">
                  <c:v>9</c:v>
                </c:pt>
                <c:pt idx="9">
                  <c:v>10</c:v>
                </c:pt>
                <c:pt idx="10">
                  <c:v>11</c:v>
                </c:pt>
                <c:pt idx="11">
                  <c:v>12</c:v>
                </c:pt>
                <c:pt idx="12">
                  <c:v>13</c:v>
                </c:pt>
                <c:pt idx="13">
                  <c:v> 2008   1</c:v>
                </c:pt>
                <c:pt idx="14">
                  <c:v>2008  2</c:v>
                </c:pt>
                <c:pt idx="15">
                  <c:v>3</c:v>
                </c:pt>
                <c:pt idx="16">
                  <c:v>4</c:v>
                </c:pt>
                <c:pt idx="17">
                  <c:v>5</c:v>
                </c:pt>
                <c:pt idx="18">
                  <c:v>6</c:v>
                </c:pt>
                <c:pt idx="19">
                  <c:v>7</c:v>
                </c:pt>
                <c:pt idx="20">
                  <c:v>8</c:v>
                </c:pt>
                <c:pt idx="21">
                  <c:v>9</c:v>
                </c:pt>
                <c:pt idx="22">
                  <c:v>10</c:v>
                </c:pt>
                <c:pt idx="23">
                  <c:v>11</c:v>
                </c:pt>
                <c:pt idx="24">
                  <c:v>12</c:v>
                </c:pt>
                <c:pt idx="25">
                  <c:v>13</c:v>
                </c:pt>
              </c:strCache>
            </c:strRef>
          </c:cat>
          <c:val>
            <c:numRef>
              <c:f>IR!$C$2:$C$27</c:f>
              <c:numCache>
                <c:formatCode>0</c:formatCode>
                <c:ptCount val="26"/>
                <c:pt idx="0">
                  <c:v>2.2578436060000002</c:v>
                </c:pt>
                <c:pt idx="1">
                  <c:v>3.618048103</c:v>
                </c:pt>
                <c:pt idx="2">
                  <c:v>3.1911511779999997</c:v>
                </c:pt>
                <c:pt idx="3">
                  <c:v>6.5205125100000005</c:v>
                </c:pt>
                <c:pt idx="4">
                  <c:v>9.0496312999999995E-2</c:v>
                </c:pt>
                <c:pt idx="5">
                  <c:v>2.171469874</c:v>
                </c:pt>
                <c:pt idx="6">
                  <c:v>2.4060435060000001</c:v>
                </c:pt>
                <c:pt idx="7">
                  <c:v>4.7589334070000007</c:v>
                </c:pt>
                <c:pt idx="8">
                  <c:v>2.9541925070000001</c:v>
                </c:pt>
                <c:pt idx="9">
                  <c:v>15.32701911</c:v>
                </c:pt>
                <c:pt idx="10">
                  <c:v>31.19434394</c:v>
                </c:pt>
                <c:pt idx="11">
                  <c:v>45.761239931999995</c:v>
                </c:pt>
                <c:pt idx="12">
                  <c:v>32.207274183999999</c:v>
                </c:pt>
                <c:pt idx="13">
                  <c:v>16.760591660999999</c:v>
                </c:pt>
                <c:pt idx="14">
                  <c:v>15.335319969</c:v>
                </c:pt>
                <c:pt idx="15">
                  <c:v>17.547310911</c:v>
                </c:pt>
                <c:pt idx="16">
                  <c:v>20.944312877000002</c:v>
                </c:pt>
                <c:pt idx="17">
                  <c:v>24.492311063000002</c:v>
                </c:pt>
                <c:pt idx="18">
                  <c:v>25.789633124000002</c:v>
                </c:pt>
                <c:pt idx="19">
                  <c:v>24.986164626000001</c:v>
                </c:pt>
                <c:pt idx="20">
                  <c:v>26.922664150000003</c:v>
                </c:pt>
                <c:pt idx="21">
                  <c:v>29.614597759999999</c:v>
                </c:pt>
                <c:pt idx="22">
                  <c:v>35.048579907000004</c:v>
                </c:pt>
                <c:pt idx="23">
                  <c:v>43.670215670000005</c:v>
                </c:pt>
                <c:pt idx="24">
                  <c:v>27.510082777000001</c:v>
                </c:pt>
                <c:pt idx="25">
                  <c:v>16.803376608000001</c:v>
                </c:pt>
              </c:numCache>
            </c:numRef>
          </c:val>
          <c:smooth val="0"/>
        </c:ser>
        <c:dLbls>
          <c:showLegendKey val="0"/>
          <c:showVal val="0"/>
          <c:showCatName val="0"/>
          <c:showSerName val="0"/>
          <c:showPercent val="0"/>
          <c:showBubbleSize val="0"/>
        </c:dLbls>
        <c:marker val="1"/>
        <c:smooth val="0"/>
        <c:axId val="36380032"/>
        <c:axId val="62633088"/>
      </c:lineChart>
      <c:catAx>
        <c:axId val="36380032"/>
        <c:scaling>
          <c:orientation val="minMax"/>
        </c:scaling>
        <c:delete val="0"/>
        <c:axPos val="b"/>
        <c:majorTickMark val="none"/>
        <c:minorTickMark val="none"/>
        <c:tickLblPos val="nextTo"/>
        <c:crossAx val="62633088"/>
        <c:crosses val="autoZero"/>
        <c:auto val="1"/>
        <c:lblAlgn val="ctr"/>
        <c:lblOffset val="100"/>
        <c:noMultiLvlLbl val="0"/>
      </c:catAx>
      <c:valAx>
        <c:axId val="62633088"/>
        <c:scaling>
          <c:orientation val="minMax"/>
        </c:scaling>
        <c:delete val="0"/>
        <c:axPos val="l"/>
        <c:majorGridlines/>
        <c:title>
          <c:tx>
            <c:rich>
              <a:bodyPr/>
              <a:lstStyle/>
              <a:p>
                <a:pPr>
                  <a:defRPr/>
                </a:pPr>
                <a:r>
                  <a:rPr lang="en-US"/>
                  <a:t>Confirmed cases</a:t>
                </a:r>
              </a:p>
            </c:rich>
          </c:tx>
          <c:layout/>
          <c:overlay val="0"/>
        </c:title>
        <c:numFmt formatCode="0" sourceLinked="1"/>
        <c:majorTickMark val="none"/>
        <c:minorTickMark val="none"/>
        <c:tickLblPos val="nextTo"/>
        <c:crossAx val="36380032"/>
        <c:crosses val="autoZero"/>
        <c:crossBetween val="between"/>
      </c:valAx>
    </c:plotArea>
    <c:legend>
      <c:legendPos val="r"/>
      <c:layout/>
      <c:overlay val="0"/>
    </c:legend>
    <c:plotVisOnly val="1"/>
    <c:dispBlanksAs val="gap"/>
    <c:showDLblsOverMax val="0"/>
  </c:chart>
  <c:spPr>
    <a:solidFill>
      <a:schemeClr val="bg1"/>
    </a:solidFill>
  </c:sp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0.03636</cdr:x>
      <cdr:y>0.07273</cdr:y>
    </cdr:from>
    <cdr:to>
      <cdr:x>0.18182</cdr:x>
      <cdr:y>0.11948</cdr:y>
    </cdr:to>
    <cdr:sp macro="" textlink="">
      <cdr:nvSpPr>
        <cdr:cNvPr id="2" name="TextBox 1"/>
        <cdr:cNvSpPr txBox="1"/>
      </cdr:nvSpPr>
      <cdr:spPr>
        <a:xfrm xmlns:a="http://schemas.openxmlformats.org/drawingml/2006/main">
          <a:off x="228600" y="266700"/>
          <a:ext cx="914400" cy="17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0.75938</cdr:x>
      <cdr:y>0.06981</cdr:y>
    </cdr:from>
    <cdr:to>
      <cdr:x>0.77605</cdr:x>
      <cdr:y>0.31396</cdr:y>
    </cdr:to>
    <cdr:sp macro="" textlink="">
      <cdr:nvSpPr>
        <cdr:cNvPr id="3" name="Down Arrow 2"/>
        <cdr:cNvSpPr/>
      </cdr:nvSpPr>
      <cdr:spPr>
        <a:xfrm xmlns:a="http://schemas.openxmlformats.org/drawingml/2006/main">
          <a:off x="3855244" y="186183"/>
          <a:ext cx="84630" cy="65114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0.43813</cdr:x>
      <cdr:y>0.11769</cdr:y>
    </cdr:from>
    <cdr:to>
      <cdr:x>0.74381</cdr:x>
      <cdr:y>0.21379</cdr:y>
    </cdr:to>
    <cdr:sp macro="" textlink="">
      <cdr:nvSpPr>
        <cdr:cNvPr id="4" name="TextBox 3"/>
        <cdr:cNvSpPr txBox="1"/>
      </cdr:nvSpPr>
      <cdr:spPr>
        <a:xfrm xmlns:a="http://schemas.openxmlformats.org/drawingml/2006/main">
          <a:off x="3096344" y="532656"/>
          <a:ext cx="2160240" cy="43494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a:t>HP  Intervention in </a:t>
          </a:r>
          <a:r>
            <a:rPr lang="en-US" sz="1400" dirty="0" smtClean="0"/>
            <a:t>2007</a:t>
          </a:r>
          <a:endParaRPr lang="en-US" sz="1400" dirty="0"/>
        </a:p>
      </cdr:txBody>
    </cdr:sp>
  </cdr:relSizeAnchor>
  <cdr:relSizeAnchor xmlns:cdr="http://schemas.openxmlformats.org/drawingml/2006/chartDrawing">
    <cdr:from>
      <cdr:x>0.02064</cdr:x>
      <cdr:y>0.21071</cdr:y>
    </cdr:from>
    <cdr:to>
      <cdr:x>0.06754</cdr:x>
      <cdr:y>0.62851</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4775" y="561975"/>
          <a:ext cx="238110" cy="1114261"/>
        </a:xfrm>
        <a:prstGeom xmlns:a="http://schemas.openxmlformats.org/drawingml/2006/main" prst="rect">
          <a:avLst/>
        </a:prstGeom>
      </cdr:spPr>
    </cdr:pic>
  </cdr:relSizeAnchor>
  <cdr:relSizeAnchor xmlns:cdr="http://schemas.openxmlformats.org/drawingml/2006/chartDrawing">
    <cdr:from>
      <cdr:x>0.81508</cdr:x>
      <cdr:y>0.11769</cdr:y>
    </cdr:from>
    <cdr:to>
      <cdr:x>0.90678</cdr:x>
      <cdr:y>0.21315</cdr:y>
    </cdr:to>
    <cdr:sp macro="" textlink="">
      <cdr:nvSpPr>
        <cdr:cNvPr id="6" name="TextBox 5"/>
        <cdr:cNvSpPr txBox="1"/>
      </cdr:nvSpPr>
      <cdr:spPr>
        <a:xfrm xmlns:a="http://schemas.openxmlformats.org/drawingml/2006/main">
          <a:off x="5760244" y="532656"/>
          <a:ext cx="648072" cy="43204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AU" sz="1400" dirty="0" smtClean="0">
              <a:cs typeface="Calibri" pitchFamily="34" charset="0"/>
            </a:rPr>
            <a:t>2008</a:t>
          </a:r>
          <a:endParaRPr lang="en-AU" sz="1400" dirty="0">
            <a:cs typeface="Calibri"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2E885CE-729F-4D0A-A06B-302F8E4996FD}" type="datetimeFigureOut">
              <a:rPr lang="en-AU" smtClean="0"/>
              <a:t>16/11/2012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218371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E885CE-729F-4D0A-A06B-302F8E4996FD}" type="datetimeFigureOut">
              <a:rPr lang="en-AU" smtClean="0"/>
              <a:t>16/11/2012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400138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E885CE-729F-4D0A-A06B-302F8E4996FD}" type="datetimeFigureOut">
              <a:rPr lang="en-AU" smtClean="0"/>
              <a:t>16/11/2012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92692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A097566-2C58-438E-822F-76FE196F8023}" type="slidenum">
              <a:rPr lang="en-US"/>
              <a:pPr>
                <a:defRPr/>
              </a:pPr>
              <a:t>‹#›</a:t>
            </a:fld>
            <a:endParaRPr lang="en-US"/>
          </a:p>
        </p:txBody>
      </p:sp>
    </p:spTree>
    <p:extLst>
      <p:ext uri="{BB962C8B-B14F-4D97-AF65-F5344CB8AC3E}">
        <p14:creationId xmlns:p14="http://schemas.microsoft.com/office/powerpoint/2010/main" val="304426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AU"/>
              <a:t>Copyright: Dr Isaac Golden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835C58-2AD4-47E5-A9C6-AD58E8ADF5D2}" type="slidenum">
              <a:rPr lang="en-US"/>
              <a:pPr>
                <a:defRPr/>
              </a:pPr>
              <a:t>‹#›</a:t>
            </a:fld>
            <a:endParaRPr lang="en-US"/>
          </a:p>
        </p:txBody>
      </p:sp>
    </p:spTree>
    <p:extLst>
      <p:ext uri="{BB962C8B-B14F-4D97-AF65-F5344CB8AC3E}">
        <p14:creationId xmlns:p14="http://schemas.microsoft.com/office/powerpoint/2010/main" val="290004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AU"/>
              <a:t>Copyright: Dr Isaac Golden 2012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8807D-037E-44C9-8422-5DF4C8D98F07}" type="slidenum">
              <a:rPr lang="en-US"/>
              <a:pPr>
                <a:defRPr/>
              </a:pPr>
              <a:t>‹#›</a:t>
            </a:fld>
            <a:endParaRPr lang="en-US"/>
          </a:p>
        </p:txBody>
      </p:sp>
    </p:spTree>
    <p:extLst>
      <p:ext uri="{BB962C8B-B14F-4D97-AF65-F5344CB8AC3E}">
        <p14:creationId xmlns:p14="http://schemas.microsoft.com/office/powerpoint/2010/main" val="75386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E885CE-729F-4D0A-A06B-302F8E4996FD}" type="datetimeFigureOut">
              <a:rPr lang="en-AU" smtClean="0"/>
              <a:t>16/11/2012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5225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885CE-729F-4D0A-A06B-302F8E4996FD}" type="datetimeFigureOut">
              <a:rPr lang="en-AU" smtClean="0"/>
              <a:t>16/11/2012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129665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2E885CE-729F-4D0A-A06B-302F8E4996FD}" type="datetimeFigureOut">
              <a:rPr lang="en-AU" smtClean="0"/>
              <a:t>16/11/2012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11928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2E885CE-729F-4D0A-A06B-302F8E4996FD}" type="datetimeFigureOut">
              <a:rPr lang="en-AU" smtClean="0"/>
              <a:t>16/11/2012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132263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2E885CE-729F-4D0A-A06B-302F8E4996FD}" type="datetimeFigureOut">
              <a:rPr lang="en-AU" smtClean="0"/>
              <a:t>16/11/2012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241938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885CE-729F-4D0A-A06B-302F8E4996FD}" type="datetimeFigureOut">
              <a:rPr lang="en-AU" smtClean="0"/>
              <a:t>16/11/2012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9793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885CE-729F-4D0A-A06B-302F8E4996FD}" type="datetimeFigureOut">
              <a:rPr lang="en-AU" smtClean="0"/>
              <a:t>16/11/2012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4208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885CE-729F-4D0A-A06B-302F8E4996FD}" type="datetimeFigureOut">
              <a:rPr lang="en-AU" smtClean="0"/>
              <a:t>16/11/2012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24604A-B204-4B48-BF5D-11CE43A254F1}" type="slidenum">
              <a:rPr lang="en-AU" smtClean="0"/>
              <a:t>‹#›</a:t>
            </a:fld>
            <a:endParaRPr lang="en-AU"/>
          </a:p>
        </p:txBody>
      </p:sp>
    </p:spTree>
    <p:extLst>
      <p:ext uri="{BB962C8B-B14F-4D97-AF65-F5344CB8AC3E}">
        <p14:creationId xmlns:p14="http://schemas.microsoft.com/office/powerpoint/2010/main" val="303724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885CE-729F-4D0A-A06B-302F8E4996FD}" type="datetimeFigureOut">
              <a:rPr lang="en-AU" smtClean="0"/>
              <a:t>16/11/2012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4604A-B204-4B48-BF5D-11CE43A254F1}" type="slidenum">
              <a:rPr lang="en-AU" smtClean="0"/>
              <a:t>‹#›</a:t>
            </a:fld>
            <a:endParaRPr lang="en-AU"/>
          </a:p>
        </p:txBody>
      </p:sp>
    </p:spTree>
    <p:extLst>
      <p:ext uri="{BB962C8B-B14F-4D97-AF65-F5344CB8AC3E}">
        <p14:creationId xmlns:p14="http://schemas.microsoft.com/office/powerpoint/2010/main" val="15028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1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22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33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444.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555.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666.xls"/><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65000">
              <a:srgbClr val="FF7A00"/>
            </a:gs>
            <a:gs pos="87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3"/>
            <a:ext cx="7772400" cy="2763738"/>
          </a:xfrm>
        </p:spPr>
        <p:txBody>
          <a:bodyPr>
            <a:normAutofit fontScale="90000"/>
          </a:bodyPr>
          <a:lstStyle/>
          <a:p>
            <a:r>
              <a:rPr lang="en-AU" sz="5300" b="1" dirty="0">
                <a:latin typeface="Calibri" pitchFamily="34" charset="0"/>
                <a:cs typeface="Calibri" pitchFamily="34" charset="0"/>
              </a:rPr>
              <a:t>Immunisation Options in Endemic and Epidemic Conditions</a:t>
            </a:r>
            <a:r>
              <a:rPr lang="en-AU" dirty="0"/>
              <a:t/>
            </a:r>
            <a:br>
              <a:rPr lang="en-AU" dirty="0"/>
            </a:br>
            <a:endParaRPr lang="en-AU" dirty="0"/>
          </a:p>
        </p:txBody>
      </p:sp>
      <p:sp>
        <p:nvSpPr>
          <p:cNvPr id="3" name="Subtitle 2"/>
          <p:cNvSpPr>
            <a:spLocks noGrp="1"/>
          </p:cNvSpPr>
          <p:nvPr>
            <p:ph type="subTitle" idx="1"/>
          </p:nvPr>
        </p:nvSpPr>
        <p:spPr/>
        <p:txBody>
          <a:bodyPr/>
          <a:lstStyle/>
          <a:p>
            <a:r>
              <a:rPr lang="en-AU" dirty="0" smtClean="0">
                <a:solidFill>
                  <a:schemeClr val="tx1"/>
                </a:solidFill>
              </a:rPr>
              <a:t>Dr Isaac Golden </a:t>
            </a:r>
          </a:p>
          <a:p>
            <a:r>
              <a:rPr lang="en-AU" dirty="0" smtClean="0">
                <a:solidFill>
                  <a:schemeClr val="tx1"/>
                </a:solidFill>
              </a:rPr>
              <a:t>Australasian College of </a:t>
            </a:r>
            <a:r>
              <a:rPr lang="en-AU" dirty="0">
                <a:solidFill>
                  <a:schemeClr val="tx1"/>
                </a:solidFill>
              </a:rPr>
              <a:t>H</a:t>
            </a:r>
            <a:r>
              <a:rPr lang="en-AU" dirty="0" smtClean="0">
                <a:solidFill>
                  <a:schemeClr val="tx1"/>
                </a:solidFill>
              </a:rPr>
              <a:t>ahnemannian Homeopathy</a:t>
            </a:r>
            <a:endParaRPr lang="en-AU" dirty="0">
              <a:solidFill>
                <a:schemeClr val="tx1"/>
              </a:solidFill>
            </a:endParaRPr>
          </a:p>
        </p:txBody>
      </p:sp>
    </p:spTree>
    <p:extLst>
      <p:ext uri="{BB962C8B-B14F-4D97-AF65-F5344CB8AC3E}">
        <p14:creationId xmlns:p14="http://schemas.microsoft.com/office/powerpoint/2010/main" val="8640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AU" dirty="0" smtClean="0"/>
              <a:t>5. </a:t>
            </a:r>
            <a:r>
              <a:rPr lang="en-AU" dirty="0"/>
              <a:t>Short-term safety</a:t>
            </a:r>
          </a:p>
        </p:txBody>
      </p:sp>
      <p:sp>
        <p:nvSpPr>
          <p:cNvPr id="3" name="Content Placeholder 2"/>
          <p:cNvSpPr>
            <a:spLocks noGrp="1"/>
          </p:cNvSpPr>
          <p:nvPr>
            <p:ph idx="1"/>
          </p:nvPr>
        </p:nvSpPr>
        <p:spPr/>
        <p:txBody>
          <a:bodyPr>
            <a:normAutofit lnSpcReduction="10000"/>
          </a:bodyPr>
          <a:lstStyle/>
          <a:p>
            <a:r>
              <a:rPr lang="en-AU" dirty="0"/>
              <a:t>Most vaccinations do not cause immediate dramatic reactions such as death or permanent brain injury, although these events do occasionally </a:t>
            </a:r>
            <a:r>
              <a:rPr lang="en-AU" dirty="0" smtClean="0"/>
              <a:t>occur</a:t>
            </a:r>
          </a:p>
          <a:p>
            <a:pPr marL="0" indent="0">
              <a:buNone/>
            </a:pPr>
            <a:endParaRPr lang="en-AU" dirty="0" smtClean="0"/>
          </a:p>
          <a:p>
            <a:r>
              <a:rPr lang="en-AU" dirty="0"/>
              <a:t>HP medicines, no toxic reactions are possible. Therefore in the short term very few reactions occur and these are mild, self-limiting, and not a result of toxins in the remedy</a:t>
            </a:r>
          </a:p>
        </p:txBody>
      </p:sp>
    </p:spTree>
    <p:extLst>
      <p:ext uri="{BB962C8B-B14F-4D97-AF65-F5344CB8AC3E}">
        <p14:creationId xmlns:p14="http://schemas.microsoft.com/office/powerpoint/2010/main" val="182363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a:solidFill>
            <a:srgbClr val="FFC000"/>
          </a:solidFill>
        </p:spPr>
        <p:txBody>
          <a:bodyPr/>
          <a:lstStyle/>
          <a:p>
            <a:r>
              <a:rPr lang="en-AU" dirty="0" smtClean="0"/>
              <a:t>6. </a:t>
            </a:r>
            <a:r>
              <a:rPr lang="en-AU" dirty="0"/>
              <a:t>Long-term safety</a:t>
            </a:r>
          </a:p>
        </p:txBody>
      </p:sp>
      <p:sp>
        <p:nvSpPr>
          <p:cNvPr id="3" name="Content Placeholder 2"/>
          <p:cNvSpPr>
            <a:spLocks noGrp="1"/>
          </p:cNvSpPr>
          <p:nvPr>
            <p:ph idx="1"/>
          </p:nvPr>
        </p:nvSpPr>
        <p:spPr>
          <a:xfrm>
            <a:off x="467544" y="1556792"/>
            <a:ext cx="8229600" cy="4968552"/>
          </a:xfrm>
        </p:spPr>
        <p:txBody>
          <a:bodyPr>
            <a:normAutofit lnSpcReduction="10000"/>
          </a:bodyPr>
          <a:lstStyle/>
          <a:p>
            <a:pPr marL="0" indent="0" hangingPunct="0">
              <a:buNone/>
            </a:pPr>
            <a:r>
              <a:rPr lang="en-AU" dirty="0">
                <a:solidFill>
                  <a:schemeClr val="bg1"/>
                </a:solidFill>
              </a:rPr>
              <a:t>Published articles in orthodox journals do not show any substantial long-term trials where the following three data parameters have been met: </a:t>
            </a:r>
          </a:p>
          <a:p>
            <a:pPr lvl="0" hangingPunct="0"/>
            <a:r>
              <a:rPr lang="en-AU" dirty="0">
                <a:solidFill>
                  <a:schemeClr val="bg1"/>
                </a:solidFill>
              </a:rPr>
              <a:t>An holistic examination of recipients health: </a:t>
            </a:r>
            <a:r>
              <a:rPr lang="en-AU" dirty="0" smtClean="0">
                <a:solidFill>
                  <a:schemeClr val="bg1"/>
                </a:solidFill>
              </a:rPr>
              <a:t> </a:t>
            </a:r>
            <a:endParaRPr lang="en-AU" dirty="0">
              <a:solidFill>
                <a:schemeClr val="bg1"/>
              </a:solidFill>
            </a:endParaRPr>
          </a:p>
          <a:p>
            <a:pPr lvl="0" hangingPunct="0"/>
            <a:r>
              <a:rPr lang="en-AU" dirty="0">
                <a:solidFill>
                  <a:schemeClr val="bg1"/>
                </a:solidFill>
              </a:rPr>
              <a:t>An examination of fully vaccinated and fully unvaccinated cohorts: </a:t>
            </a:r>
            <a:endParaRPr lang="en-AU" dirty="0" smtClean="0">
              <a:solidFill>
                <a:schemeClr val="bg1"/>
              </a:solidFill>
            </a:endParaRPr>
          </a:p>
          <a:p>
            <a:pPr lvl="0" hangingPunct="0"/>
            <a:r>
              <a:rPr lang="en-AU" dirty="0" smtClean="0">
                <a:solidFill>
                  <a:schemeClr val="bg1"/>
                </a:solidFill>
              </a:rPr>
              <a:t>Age-appropriate </a:t>
            </a:r>
            <a:r>
              <a:rPr lang="en-AU" dirty="0">
                <a:solidFill>
                  <a:schemeClr val="bg1"/>
                </a:solidFill>
              </a:rPr>
              <a:t>participants: </a:t>
            </a:r>
            <a:endParaRPr lang="en-AU" dirty="0" smtClean="0">
              <a:solidFill>
                <a:schemeClr val="bg1"/>
              </a:solidFill>
            </a:endParaRPr>
          </a:p>
          <a:p>
            <a:pPr marL="0" indent="0">
              <a:buNone/>
            </a:pPr>
            <a:r>
              <a:rPr lang="en-AU" dirty="0" smtClean="0">
                <a:solidFill>
                  <a:schemeClr val="bg1"/>
                </a:solidFill>
              </a:rPr>
              <a:t>Thus it </a:t>
            </a:r>
            <a:r>
              <a:rPr lang="en-AU" dirty="0">
                <a:solidFill>
                  <a:schemeClr val="bg1"/>
                </a:solidFill>
              </a:rPr>
              <a:t>is not possible to make a genuinely scientific statement regarding the long-term safety of vaccination</a:t>
            </a:r>
          </a:p>
        </p:txBody>
      </p:sp>
    </p:spTree>
    <p:extLst>
      <p:ext uri="{BB962C8B-B14F-4D97-AF65-F5344CB8AC3E}">
        <p14:creationId xmlns:p14="http://schemas.microsoft.com/office/powerpoint/2010/main" val="240582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r>
              <a:rPr lang="en-AU" dirty="0"/>
              <a:t>The long-term safety of HP has been studied by Golden, and the results show that children using an appropriate </a:t>
            </a:r>
            <a:r>
              <a:rPr lang="en-AU" dirty="0" smtClean="0"/>
              <a:t>HP </a:t>
            </a:r>
            <a:r>
              <a:rPr lang="en-AU" dirty="0"/>
              <a:t>program have a better level of general health as measured by a lower incidence of diseases such as asthma, eczema, year infections, allergies and behavioural </a:t>
            </a:r>
            <a:r>
              <a:rPr lang="en-AU" dirty="0" smtClean="0"/>
              <a:t>problems</a:t>
            </a:r>
            <a:endParaRPr lang="en-AU" dirty="0"/>
          </a:p>
        </p:txBody>
      </p:sp>
    </p:spTree>
    <p:extLst>
      <p:ext uri="{BB962C8B-B14F-4D97-AF65-F5344CB8AC3E}">
        <p14:creationId xmlns:p14="http://schemas.microsoft.com/office/powerpoint/2010/main" val="423123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27856"/>
            <a:ext cx="8229600" cy="778098"/>
          </a:xfrm>
          <a:gradFill>
            <a:gsLst>
              <a:gs pos="0">
                <a:srgbClr val="FFF200"/>
              </a:gs>
              <a:gs pos="45000">
                <a:srgbClr val="FF7A00"/>
              </a:gs>
              <a:gs pos="70000">
                <a:srgbClr val="FF0300"/>
              </a:gs>
              <a:gs pos="100000">
                <a:srgbClr val="4D0808"/>
              </a:gs>
            </a:gsLst>
            <a:path path="circle">
              <a:fillToRect l="50000" t="50000" r="50000" b="50000"/>
            </a:path>
          </a:gradFill>
        </p:spPr>
        <p:txBody>
          <a:bodyPr/>
          <a:lstStyle/>
          <a:p>
            <a:pPr eaLnBrk="1" hangingPunct="1"/>
            <a:r>
              <a:rPr lang="en-US" sz="4000" dirty="0" smtClean="0"/>
              <a:t>Safety: HP v’s vaccines</a:t>
            </a:r>
            <a:endParaRPr lang="en-AU" sz="4000" dirty="0" smtClean="0"/>
          </a:p>
        </p:txBody>
      </p:sp>
      <p:graphicFrame>
        <p:nvGraphicFramePr>
          <p:cNvPr id="41987" name="Group 3"/>
          <p:cNvGraphicFramePr>
            <a:graphicFrameLocks noGrp="1"/>
          </p:cNvGraphicFramePr>
          <p:nvPr>
            <p:ph type="tbl" idx="1"/>
            <p:extLst>
              <p:ext uri="{D42A27DB-BD31-4B8C-83A1-F6EECF244321}">
                <p14:modId xmlns:p14="http://schemas.microsoft.com/office/powerpoint/2010/main" val="1992430362"/>
              </p:ext>
            </p:extLst>
          </p:nvPr>
        </p:nvGraphicFramePr>
        <p:xfrm>
          <a:off x="467544" y="908720"/>
          <a:ext cx="8229600" cy="5787888"/>
        </p:xfrm>
        <a:graphic>
          <a:graphicData uri="http://schemas.openxmlformats.org/drawingml/2006/table">
            <a:tbl>
              <a:tblPr/>
              <a:tblGrid>
                <a:gridCol w="1597025"/>
                <a:gridCol w="1684338"/>
                <a:gridCol w="1208087"/>
                <a:gridCol w="1308100"/>
                <a:gridCol w="1122363"/>
                <a:gridCol w="1309687"/>
              </a:tblGrid>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        All Diagnoses</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        GP Diagnoses</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76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Condition</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Measurement</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HP only</a:t>
                      </a:r>
                      <a:endParaRPr kumimoji="0" lang="en-AU" sz="20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Vaccinat-ion only</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HP only</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Vaccinat-ion only</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Asthma</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Odds Ratio</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0.117</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1.75</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0.124</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1.89</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Chi Test   P</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0.0004</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0.0025</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0.0006</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0.0007</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Eczema</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Odds Ratio</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0.382</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1.315</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0.239</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1.76</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Chi Test   P</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0.0146</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0.121</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0.0097</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0.006</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Ear/Hearing</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Odds Ratio</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0.917</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1.149</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0.703</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1.517</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Chi Test   P</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0.792</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0.459</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0.364</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0.04</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r>
              <a:tr h="4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Allergies</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Odds Ratio</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0.550</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1.220</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0.307</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Times New Roman" pitchFamily="18" charset="0"/>
                          <a:cs typeface="Times New Roman" pitchFamily="18" charset="0"/>
                        </a:rPr>
                        <a:t>1.518</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Chi Test   P</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0.074</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0.239</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0.038</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Times New Roman" pitchFamily="18" charset="0"/>
                          <a:cs typeface="Times New Roman" pitchFamily="18" charset="0"/>
                        </a:rPr>
                        <a:t>0.061</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smtClean="0">
                          <a:ln>
                            <a:noFill/>
                          </a:ln>
                          <a:solidFill>
                            <a:schemeClr val="tx1"/>
                          </a:solidFill>
                          <a:effectLst/>
                          <a:latin typeface="Times New Roman" pitchFamily="18" charset="0"/>
                          <a:cs typeface="Times New Roman" pitchFamily="18" charset="0"/>
                        </a:rPr>
                        <a:t>Behaviour</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Odds Ratio</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0.446</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0.869</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Times New Roman" pitchFamily="18" charset="0"/>
                          <a:cs typeface="Times New Roman" pitchFamily="18" charset="0"/>
                        </a:rPr>
                        <a:t>0.541</a:t>
                      </a:r>
                      <a:endParaRPr kumimoji="0" lang="en-AU" sz="24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0.784</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Chi Test   P</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0.170</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smtClean="0">
                          <a:ln>
                            <a:noFill/>
                          </a:ln>
                          <a:solidFill>
                            <a:schemeClr val="tx1"/>
                          </a:solidFill>
                          <a:effectLst/>
                          <a:latin typeface="Times New Roman" pitchFamily="18" charset="0"/>
                          <a:cs typeface="Times New Roman" pitchFamily="18" charset="0"/>
                        </a:rPr>
                        <a:t>0.593</a:t>
                      </a:r>
                      <a:endParaRPr kumimoji="0" lang="en-AU" sz="2000" b="0"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Times New Roman" pitchFamily="18" charset="0"/>
                          <a:cs typeface="Times New Roman" pitchFamily="18" charset="0"/>
                        </a:rPr>
                        <a:t>0.055</a:t>
                      </a:r>
                      <a:endParaRPr kumimoji="0" lang="en-AU" sz="24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DBF70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Times New Roman" pitchFamily="18" charset="0"/>
                          <a:cs typeface="Times New Roman" pitchFamily="18" charset="0"/>
                        </a:rPr>
                        <a:t>0.613</a:t>
                      </a:r>
                      <a:endParaRPr kumimoji="0" lang="en-AU" sz="2000" b="0"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768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lvl="0"/>
            <a:r>
              <a:rPr lang="en-AU" dirty="0" smtClean="0"/>
              <a:t>7. </a:t>
            </a:r>
            <a:r>
              <a:rPr lang="en-AU" dirty="0"/>
              <a:t>Direct </a:t>
            </a:r>
            <a:r>
              <a:rPr lang="en-AU" dirty="0" smtClean="0"/>
              <a:t>costs</a:t>
            </a:r>
            <a:endParaRPr lang="en-AU" dirty="0"/>
          </a:p>
        </p:txBody>
      </p:sp>
      <p:sp>
        <p:nvSpPr>
          <p:cNvPr id="3" name="Content Placeholder 2"/>
          <p:cNvSpPr>
            <a:spLocks noGrp="1"/>
          </p:cNvSpPr>
          <p:nvPr>
            <p:ph idx="1"/>
          </p:nvPr>
        </p:nvSpPr>
        <p:spPr/>
        <p:txBody>
          <a:bodyPr/>
          <a:lstStyle/>
          <a:p>
            <a:r>
              <a:rPr lang="en-AU" dirty="0"/>
              <a:t>T</a:t>
            </a:r>
            <a:r>
              <a:rPr lang="en-AU" dirty="0" smtClean="0"/>
              <a:t>he </a:t>
            </a:r>
            <a:r>
              <a:rPr lang="en-AU" dirty="0"/>
              <a:t>direct costs of vaccines are much greater </a:t>
            </a:r>
            <a:r>
              <a:rPr lang="en-AU" dirty="0" smtClean="0"/>
              <a:t>(possibly 20 times) than </a:t>
            </a:r>
            <a:r>
              <a:rPr lang="en-AU" dirty="0"/>
              <a:t>the direct cost of HP </a:t>
            </a:r>
            <a:r>
              <a:rPr lang="en-AU" dirty="0" smtClean="0"/>
              <a:t>remedies</a:t>
            </a:r>
            <a:endParaRPr lang="en-AU" dirty="0"/>
          </a:p>
        </p:txBody>
      </p:sp>
    </p:spTree>
    <p:extLst>
      <p:ext uri="{BB962C8B-B14F-4D97-AF65-F5344CB8AC3E}">
        <p14:creationId xmlns:p14="http://schemas.microsoft.com/office/powerpoint/2010/main" val="11749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rgbClr val="FFC000"/>
          </a:solidFill>
        </p:spPr>
        <p:txBody>
          <a:bodyPr/>
          <a:lstStyle/>
          <a:p>
            <a:r>
              <a:rPr lang="en-AU" dirty="0" smtClean="0"/>
              <a:t>8. </a:t>
            </a:r>
            <a:r>
              <a:rPr lang="en-AU" dirty="0" err="1"/>
              <a:t>Cost:Benefit</a:t>
            </a:r>
            <a:r>
              <a:rPr lang="en-AU" dirty="0"/>
              <a:t> Analysis</a:t>
            </a:r>
          </a:p>
        </p:txBody>
      </p:sp>
      <p:sp>
        <p:nvSpPr>
          <p:cNvPr id="3" name="Content Placeholder 2"/>
          <p:cNvSpPr>
            <a:spLocks noGrp="1"/>
          </p:cNvSpPr>
          <p:nvPr>
            <p:ph idx="1"/>
          </p:nvPr>
        </p:nvSpPr>
        <p:spPr>
          <a:xfrm>
            <a:off x="457200" y="1052736"/>
            <a:ext cx="8229600" cy="5400600"/>
          </a:xfrm>
        </p:spPr>
        <p:txBody>
          <a:bodyPr>
            <a:normAutofit/>
          </a:bodyPr>
          <a:lstStyle/>
          <a:p>
            <a:pPr marL="0" indent="0">
              <a:buNone/>
            </a:pPr>
            <a:r>
              <a:rPr lang="en-US" dirty="0"/>
              <a:t>Examining just one of the individual diseases listed – asthma - figures show that in Australia in the 2000–01 financial year direct health expenditure on asthma was $693 million. This was 1.4% of total health expenditure in that year. The proportion of total health expenditure attributed to asthma care was highest among children; particularly boys aged 5–14 years, where it was 5.5% of annual health expenditure in that age group. </a:t>
            </a:r>
            <a:endParaRPr lang="en-AU" dirty="0"/>
          </a:p>
        </p:txBody>
      </p:sp>
    </p:spTree>
    <p:extLst>
      <p:ext uri="{BB962C8B-B14F-4D97-AF65-F5344CB8AC3E}">
        <p14:creationId xmlns:p14="http://schemas.microsoft.com/office/powerpoint/2010/main" val="112882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a:bodyPr>
          <a:lstStyle/>
          <a:p>
            <a:pPr marL="0" indent="0">
              <a:buNone/>
            </a:pPr>
            <a:r>
              <a:rPr lang="en-US" dirty="0"/>
              <a:t>Per capita asthma expenditure was highest for children aged 0–4 years</a:t>
            </a:r>
            <a:r>
              <a:rPr lang="en-US"/>
              <a:t>. </a:t>
            </a:r>
            <a:endParaRPr lang="en-US" smtClean="0"/>
          </a:p>
          <a:p>
            <a:pPr marL="0" indent="0">
              <a:buNone/>
            </a:pPr>
            <a:r>
              <a:rPr lang="en-US" smtClean="0"/>
              <a:t>Asthma </a:t>
            </a:r>
            <a:r>
              <a:rPr lang="en-US" dirty="0"/>
              <a:t>directly caused 385 deaths in 2007</a:t>
            </a:r>
            <a:r>
              <a:rPr lang="en-US"/>
              <a:t>. </a:t>
            </a:r>
            <a:endParaRPr lang="en-US" smtClean="0"/>
          </a:p>
          <a:p>
            <a:pPr marL="0" indent="0">
              <a:buNone/>
            </a:pPr>
            <a:r>
              <a:rPr lang="en-US" dirty="0" smtClean="0"/>
              <a:t>The </a:t>
            </a:r>
            <a:r>
              <a:rPr lang="en-US" dirty="0"/>
              <a:t>Australian Burden of Disease Study estimated that asthma accounted for 64,523 disability adjusted life years (DALYs) in 1996. The estimated financial equivalent of the burden of disease due to asthma in 1996 was $4.3 billion. The DALYs had risen to around 66,000 in 2010. </a:t>
            </a:r>
            <a:endParaRPr lang="en-US" dirty="0" smtClean="0"/>
          </a:p>
          <a:p>
            <a:pPr marL="0" indent="0">
              <a:buNone/>
            </a:pPr>
            <a:r>
              <a:rPr lang="en-US" dirty="0" smtClean="0"/>
              <a:t>If vaccination causes asthma rates to treble as some studies suggest, then the cost is significant.</a:t>
            </a:r>
            <a:endParaRPr lang="en-US" dirty="0"/>
          </a:p>
          <a:p>
            <a:pPr marL="0" indent="0">
              <a:buNone/>
            </a:pPr>
            <a:endParaRPr lang="en-AU" dirty="0"/>
          </a:p>
        </p:txBody>
      </p:sp>
    </p:spTree>
    <p:extLst>
      <p:ext uri="{BB962C8B-B14F-4D97-AF65-F5344CB8AC3E}">
        <p14:creationId xmlns:p14="http://schemas.microsoft.com/office/powerpoint/2010/main" val="292337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808"/>
            <a:ext cx="8229600" cy="634082"/>
          </a:xfrm>
          <a:solidFill>
            <a:srgbClr val="FFC000"/>
          </a:solidFill>
        </p:spPr>
        <p:txBody>
          <a:bodyPr>
            <a:normAutofit fontScale="90000"/>
          </a:bodyPr>
          <a:lstStyle/>
          <a:p>
            <a:r>
              <a:rPr lang="en-AU" b="1" dirty="0" smtClean="0"/>
              <a:t/>
            </a:r>
            <a:br>
              <a:rPr lang="en-AU" b="1" dirty="0" smtClean="0"/>
            </a:br>
            <a:r>
              <a:rPr lang="en-AU" b="1" dirty="0" smtClean="0"/>
              <a:t>Table  </a:t>
            </a:r>
            <a:r>
              <a:rPr lang="en-AU" b="1" dirty="0"/>
              <a:t>:  A comparison of options</a:t>
            </a:r>
            <a:r>
              <a:rPr lang="en-AU" dirty="0"/>
              <a:t/>
            </a:r>
            <a:br>
              <a:rPr lang="en-AU" dirty="0"/>
            </a:b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8233269"/>
              </p:ext>
            </p:extLst>
          </p:nvPr>
        </p:nvGraphicFramePr>
        <p:xfrm>
          <a:off x="251520" y="764708"/>
          <a:ext cx="8712968" cy="5082916"/>
        </p:xfrm>
        <a:graphic>
          <a:graphicData uri="http://schemas.openxmlformats.org/drawingml/2006/table">
            <a:tbl>
              <a:tblPr firstRow="1" firstCol="1" bandRow="1">
                <a:tableStyleId>{5C22544A-7EE6-4342-B048-85BDC9FD1C3A}</a:tableStyleId>
              </a:tblPr>
              <a:tblGrid>
                <a:gridCol w="3110604"/>
                <a:gridCol w="2732744"/>
                <a:gridCol w="2869620"/>
              </a:tblGrid>
              <a:tr h="328036">
                <a:tc>
                  <a:txBody>
                    <a:bodyPr/>
                    <a:lstStyle/>
                    <a:p>
                      <a:pPr algn="ctr" hangingPunct="0">
                        <a:spcAft>
                          <a:spcPts val="0"/>
                        </a:spcAft>
                      </a:pPr>
                      <a:r>
                        <a:rPr lang="en-AU" sz="2000" dirty="0">
                          <a:effectLst/>
                        </a:rPr>
                        <a:t> </a:t>
                      </a:r>
                      <a:endParaRPr lang="en-AU" sz="2000" dirty="0">
                        <a:effectLst/>
                        <a:latin typeface="Times New Roman"/>
                        <a:ea typeface="Times New Roman"/>
                      </a:endParaRPr>
                    </a:p>
                  </a:txBody>
                  <a:tcPr marL="68580" marR="68580" marT="0" marB="0"/>
                </a:tc>
                <a:tc>
                  <a:txBody>
                    <a:bodyPr/>
                    <a:lstStyle/>
                    <a:p>
                      <a:pPr algn="ctr" hangingPunct="0">
                        <a:spcAft>
                          <a:spcPts val="0"/>
                        </a:spcAft>
                      </a:pPr>
                      <a:r>
                        <a:rPr lang="en-AU" sz="2000" dirty="0" smtClean="0">
                          <a:effectLst/>
                        </a:rPr>
                        <a:t>Vaccination</a:t>
                      </a:r>
                      <a:endParaRPr lang="en-AU" sz="2000" dirty="0">
                        <a:effectLst/>
                        <a:latin typeface="Times New Roman"/>
                        <a:ea typeface="Times New Roman"/>
                      </a:endParaRPr>
                    </a:p>
                  </a:txBody>
                  <a:tcPr marL="68580" marR="68580" marT="0" marB="0"/>
                </a:tc>
                <a:tc>
                  <a:txBody>
                    <a:bodyPr/>
                    <a:lstStyle/>
                    <a:p>
                      <a:pPr algn="ctr" hangingPunct="0">
                        <a:spcAft>
                          <a:spcPts val="0"/>
                        </a:spcAft>
                      </a:pPr>
                      <a:r>
                        <a:rPr lang="en-AU" sz="2000" dirty="0" smtClean="0">
                          <a:effectLst/>
                        </a:rPr>
                        <a:t>Homoeoprophylaxis</a:t>
                      </a:r>
                      <a:endParaRPr lang="en-AU" sz="2000" dirty="0">
                        <a:effectLst/>
                        <a:latin typeface="Times New Roman"/>
                        <a:ea typeface="Times New Roman"/>
                      </a:endParaRPr>
                    </a:p>
                  </a:txBody>
                  <a:tcPr marL="68580" marR="68580" marT="0" marB="0"/>
                </a:tc>
              </a:tr>
              <a:tr h="328036">
                <a:tc>
                  <a:txBody>
                    <a:bodyPr/>
                    <a:lstStyle/>
                    <a:p>
                      <a:pPr hangingPunct="0">
                        <a:spcAft>
                          <a:spcPts val="0"/>
                        </a:spcAft>
                      </a:pPr>
                      <a:r>
                        <a:rPr lang="en-AU" sz="2400">
                          <a:effectLst/>
                        </a:rPr>
                        <a:t>BENEFITS</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 </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 </a:t>
                      </a:r>
                      <a:endParaRPr lang="en-AU" sz="2400" dirty="0">
                        <a:effectLst/>
                        <a:latin typeface="Times New Roman"/>
                        <a:ea typeface="Times New Roman"/>
                      </a:endParaRPr>
                    </a:p>
                  </a:txBody>
                  <a:tcPr marL="68580" marR="68580" marT="0" marB="0"/>
                </a:tc>
              </a:tr>
              <a:tr h="656072">
                <a:tc>
                  <a:txBody>
                    <a:bodyPr/>
                    <a:lstStyle/>
                    <a:p>
                      <a:pPr hangingPunct="0">
                        <a:spcAft>
                          <a:spcPts val="0"/>
                        </a:spcAft>
                      </a:pPr>
                      <a:r>
                        <a:rPr lang="en-AU" sz="2400">
                          <a:effectLst/>
                        </a:rPr>
                        <a:t>Effectiveness in preventing infectious disease</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Varies between diseases: 40%-99%</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Around 90% for all diseases</a:t>
                      </a:r>
                      <a:endParaRPr lang="en-AU" sz="2400">
                        <a:effectLst/>
                        <a:latin typeface="Times New Roman"/>
                        <a:ea typeface="Times New Roman"/>
                      </a:endParaRPr>
                    </a:p>
                  </a:txBody>
                  <a:tcPr marL="68580" marR="68580" marT="0" marB="0"/>
                </a:tc>
              </a:tr>
              <a:tr h="328036">
                <a:tc>
                  <a:txBody>
                    <a:bodyPr/>
                    <a:lstStyle/>
                    <a:p>
                      <a:pPr hangingPunct="0">
                        <a:spcAft>
                          <a:spcPts val="0"/>
                        </a:spcAft>
                      </a:pPr>
                      <a:r>
                        <a:rPr lang="en-AU" sz="2400" dirty="0">
                          <a:effectLst/>
                        </a:rPr>
                        <a:t>RISKS/COSTS</a:t>
                      </a:r>
                      <a:endParaRPr lang="en-AU" sz="2400" dirty="0">
                        <a:effectLst/>
                        <a:latin typeface="Times New Roman"/>
                        <a:ea typeface="Times New Roman"/>
                      </a:endParaRPr>
                    </a:p>
                  </a:txBody>
                  <a:tcPr marL="68580" marR="68580" marT="0" marB="0"/>
                </a:tc>
                <a:tc>
                  <a:txBody>
                    <a:bodyPr/>
                    <a:lstStyle/>
                    <a:p>
                      <a:pPr hangingPunct="0">
                        <a:spcAft>
                          <a:spcPts val="0"/>
                        </a:spcAft>
                      </a:pPr>
                      <a:r>
                        <a:rPr lang="en-AU" sz="2400">
                          <a:effectLst/>
                        </a:rPr>
                        <a:t> </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 </a:t>
                      </a:r>
                      <a:endParaRPr lang="en-AU" sz="2400">
                        <a:effectLst/>
                        <a:latin typeface="Times New Roman"/>
                        <a:ea typeface="Times New Roman"/>
                      </a:endParaRPr>
                    </a:p>
                  </a:txBody>
                  <a:tcPr marL="68580" marR="68580" marT="0" marB="0"/>
                </a:tc>
              </a:tr>
              <a:tr h="984109">
                <a:tc>
                  <a:txBody>
                    <a:bodyPr/>
                    <a:lstStyle/>
                    <a:p>
                      <a:pPr hangingPunct="0">
                        <a:spcAft>
                          <a:spcPts val="0"/>
                        </a:spcAft>
                      </a:pPr>
                      <a:r>
                        <a:rPr lang="en-AU" sz="2400">
                          <a:effectLst/>
                        </a:rPr>
                        <a:t>Short-term adverse events</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Generally mild. </a:t>
                      </a:r>
                      <a:r>
                        <a:rPr lang="en-AU" sz="2400" dirty="0" smtClean="0">
                          <a:effectLst/>
                        </a:rPr>
                        <a:t>Very</a:t>
                      </a:r>
                      <a:r>
                        <a:rPr lang="en-AU" sz="2400" baseline="0" dirty="0" smtClean="0">
                          <a:effectLst/>
                        </a:rPr>
                        <a:t> o</a:t>
                      </a:r>
                      <a:r>
                        <a:rPr lang="en-AU" sz="2400" dirty="0" smtClean="0">
                          <a:effectLst/>
                        </a:rPr>
                        <a:t>ccasionally </a:t>
                      </a:r>
                      <a:r>
                        <a:rPr lang="en-AU" sz="2400" dirty="0">
                          <a:effectLst/>
                        </a:rPr>
                        <a:t>fatal. Up to 30% of doses</a:t>
                      </a:r>
                      <a:endParaRPr lang="en-AU" sz="2400" dirty="0">
                        <a:effectLst/>
                        <a:latin typeface="Times New Roman"/>
                        <a:ea typeface="Times New Roman"/>
                      </a:endParaRPr>
                    </a:p>
                  </a:txBody>
                  <a:tcPr marL="68580" marR="68580" marT="0" marB="0"/>
                </a:tc>
                <a:tc>
                  <a:txBody>
                    <a:bodyPr/>
                    <a:lstStyle/>
                    <a:p>
                      <a:pPr hangingPunct="0">
                        <a:spcAft>
                          <a:spcPts val="0"/>
                        </a:spcAft>
                      </a:pPr>
                      <a:r>
                        <a:rPr lang="en-AU" sz="2400">
                          <a:effectLst/>
                        </a:rPr>
                        <a:t>Generally mild. Around 2% of doses</a:t>
                      </a:r>
                      <a:endParaRPr lang="en-AU" sz="2400">
                        <a:effectLst/>
                        <a:latin typeface="Times New Roman"/>
                        <a:ea typeface="Times New Roman"/>
                      </a:endParaRPr>
                    </a:p>
                  </a:txBody>
                  <a:tcPr marL="68580" marR="68580" marT="0" marB="0"/>
                </a:tc>
              </a:tr>
              <a:tr h="656072">
                <a:tc>
                  <a:txBody>
                    <a:bodyPr/>
                    <a:lstStyle/>
                    <a:p>
                      <a:pPr hangingPunct="0">
                        <a:spcAft>
                          <a:spcPts val="0"/>
                        </a:spcAft>
                      </a:pPr>
                      <a:r>
                        <a:rPr lang="en-AU" sz="2400">
                          <a:effectLst/>
                        </a:rPr>
                        <a:t>Long-term adverse events</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Not adequately quantified</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Minimal. Positive benefits demonstrated</a:t>
                      </a:r>
                      <a:endParaRPr lang="en-AU" sz="2400">
                        <a:effectLst/>
                        <a:latin typeface="Times New Roman"/>
                        <a:ea typeface="Times New Roman"/>
                      </a:endParaRPr>
                    </a:p>
                  </a:txBody>
                  <a:tcPr marL="68580" marR="68580" marT="0" marB="0"/>
                </a:tc>
              </a:tr>
              <a:tr h="656072">
                <a:tc>
                  <a:txBody>
                    <a:bodyPr/>
                    <a:lstStyle/>
                    <a:p>
                      <a:pPr hangingPunct="0">
                        <a:spcAft>
                          <a:spcPts val="0"/>
                        </a:spcAft>
                      </a:pPr>
                      <a:r>
                        <a:rPr lang="en-AU" sz="2400">
                          <a:effectLst/>
                        </a:rPr>
                        <a:t>Ability to adjust to changing antigens</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Costly.</a:t>
                      </a:r>
                    </a:p>
                    <a:p>
                      <a:pPr hangingPunct="0">
                        <a:spcAft>
                          <a:spcPts val="0"/>
                        </a:spcAft>
                      </a:pPr>
                      <a:r>
                        <a:rPr lang="en-AU" sz="2400">
                          <a:effectLst/>
                        </a:rPr>
                        <a:t>6-12 months</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Inexpensive.</a:t>
                      </a:r>
                    </a:p>
                    <a:p>
                      <a:pPr hangingPunct="0">
                        <a:spcAft>
                          <a:spcPts val="0"/>
                        </a:spcAft>
                      </a:pPr>
                      <a:r>
                        <a:rPr lang="en-AU" sz="2400" dirty="0">
                          <a:effectLst/>
                        </a:rPr>
                        <a:t>1-2 weeks</a:t>
                      </a:r>
                      <a:endParaRPr lang="en-AU"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14228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43917353"/>
              </p:ext>
            </p:extLst>
          </p:nvPr>
        </p:nvGraphicFramePr>
        <p:xfrm>
          <a:off x="457200" y="549275"/>
          <a:ext cx="8229600" cy="4861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hangingPunct="0">
                        <a:spcAft>
                          <a:spcPts val="0"/>
                        </a:spcAft>
                      </a:pPr>
                      <a:r>
                        <a:rPr lang="en-AU" sz="2000" dirty="0">
                          <a:effectLst/>
                        </a:rPr>
                        <a:t> </a:t>
                      </a:r>
                      <a:endParaRPr lang="en-AU" sz="2000" dirty="0">
                        <a:effectLst/>
                        <a:latin typeface="Times New Roman"/>
                        <a:ea typeface="Times New Roman"/>
                      </a:endParaRPr>
                    </a:p>
                  </a:txBody>
                  <a:tcPr marL="68580" marR="68580" marT="0" marB="0"/>
                </a:tc>
                <a:tc>
                  <a:txBody>
                    <a:bodyPr/>
                    <a:lstStyle/>
                    <a:p>
                      <a:pPr algn="ctr" hangingPunct="0">
                        <a:spcAft>
                          <a:spcPts val="0"/>
                        </a:spcAft>
                      </a:pPr>
                      <a:r>
                        <a:rPr lang="en-AU" sz="2000" dirty="0" smtClean="0">
                          <a:effectLst/>
                        </a:rPr>
                        <a:t>Vaccination</a:t>
                      </a:r>
                      <a:endParaRPr lang="en-AU" sz="2000" dirty="0">
                        <a:effectLst/>
                        <a:latin typeface="Times New Roman"/>
                        <a:ea typeface="Times New Roman"/>
                      </a:endParaRPr>
                    </a:p>
                  </a:txBody>
                  <a:tcPr marL="68580" marR="68580" marT="0" marB="0"/>
                </a:tc>
                <a:tc>
                  <a:txBody>
                    <a:bodyPr/>
                    <a:lstStyle/>
                    <a:p>
                      <a:pPr algn="ctr" hangingPunct="0">
                        <a:spcAft>
                          <a:spcPts val="0"/>
                        </a:spcAft>
                      </a:pPr>
                      <a:r>
                        <a:rPr lang="en-AU" sz="2000" dirty="0" smtClean="0">
                          <a:effectLst/>
                        </a:rPr>
                        <a:t>Homoeoprophylaxis</a:t>
                      </a:r>
                      <a:endParaRPr lang="en-AU" sz="2000" dirty="0">
                        <a:effectLst/>
                        <a:latin typeface="Times New Roman"/>
                        <a:ea typeface="Times New Roman"/>
                      </a:endParaRPr>
                    </a:p>
                  </a:txBody>
                  <a:tcPr marL="68580" marR="68580" marT="0" marB="0"/>
                </a:tc>
              </a:tr>
              <a:tr h="370840">
                <a:tc>
                  <a:txBody>
                    <a:bodyPr/>
                    <a:lstStyle/>
                    <a:p>
                      <a:pPr hangingPunct="0">
                        <a:spcAft>
                          <a:spcPts val="0"/>
                        </a:spcAft>
                      </a:pPr>
                      <a:r>
                        <a:rPr lang="en-AU" sz="2400" dirty="0">
                          <a:effectLst/>
                        </a:rPr>
                        <a:t>Direct and indirect $$ cost</a:t>
                      </a:r>
                      <a:endParaRPr lang="en-AU" sz="2400" dirty="0">
                        <a:effectLst/>
                        <a:latin typeface="Times New Roman"/>
                        <a:ea typeface="Times New Roman"/>
                      </a:endParaRPr>
                    </a:p>
                  </a:txBody>
                  <a:tcPr marL="68580" marR="68580" marT="0" marB="0"/>
                </a:tc>
                <a:tc>
                  <a:txBody>
                    <a:bodyPr/>
                    <a:lstStyle/>
                    <a:p>
                      <a:pPr hangingPunct="0">
                        <a:spcAft>
                          <a:spcPts val="0"/>
                        </a:spcAft>
                      </a:pPr>
                      <a:r>
                        <a:rPr lang="en-AU" sz="2400">
                          <a:effectLst/>
                        </a:rPr>
                        <a:t>Development cost high. Delivery cost moderate</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Development cost low. Delivery cost low</a:t>
                      </a:r>
                      <a:endParaRPr lang="en-AU" sz="2400" dirty="0">
                        <a:effectLst/>
                        <a:latin typeface="Times New Roman"/>
                        <a:ea typeface="Times New Roman"/>
                      </a:endParaRPr>
                    </a:p>
                  </a:txBody>
                  <a:tcPr marL="68580" marR="68580" marT="0" marB="0"/>
                </a:tc>
              </a:tr>
              <a:tr h="370840">
                <a:tc>
                  <a:txBody>
                    <a:bodyPr/>
                    <a:lstStyle/>
                    <a:p>
                      <a:pPr hangingPunct="0">
                        <a:spcAft>
                          <a:spcPts val="0"/>
                        </a:spcAft>
                      </a:pPr>
                      <a:r>
                        <a:rPr lang="en-AU" sz="2400">
                          <a:effectLst/>
                        </a:rPr>
                        <a:t>Ease of storage and administration</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Moderate</a:t>
                      </a:r>
                      <a:endParaRPr lang="en-AU" sz="2400" dirty="0">
                        <a:effectLst/>
                        <a:latin typeface="Times New Roman"/>
                        <a:ea typeface="Times New Roman"/>
                      </a:endParaRPr>
                    </a:p>
                  </a:txBody>
                  <a:tcPr marL="68580" marR="68580" marT="0" marB="0"/>
                </a:tc>
                <a:tc>
                  <a:txBody>
                    <a:bodyPr/>
                    <a:lstStyle/>
                    <a:p>
                      <a:pPr hangingPunct="0">
                        <a:spcAft>
                          <a:spcPts val="0"/>
                        </a:spcAft>
                      </a:pPr>
                      <a:r>
                        <a:rPr lang="en-AU" sz="2400" dirty="0" smtClean="0">
                          <a:effectLst/>
                          <a:latin typeface="+mn-lt"/>
                          <a:ea typeface="+mn-ea"/>
                        </a:rPr>
                        <a:t>Moderate</a:t>
                      </a:r>
                      <a:endParaRPr lang="en-AU" sz="2400" dirty="0">
                        <a:effectLst/>
                        <a:latin typeface="Times New Roman"/>
                        <a:ea typeface="Times New Roman"/>
                      </a:endParaRPr>
                    </a:p>
                  </a:txBody>
                  <a:tcPr marL="68580" marR="68580" marT="0" marB="0"/>
                </a:tc>
              </a:tr>
              <a:tr h="370840">
                <a:tc>
                  <a:txBody>
                    <a:bodyPr/>
                    <a:lstStyle/>
                    <a:p>
                      <a:pPr hangingPunct="0">
                        <a:spcAft>
                          <a:spcPts val="0"/>
                        </a:spcAft>
                      </a:pPr>
                      <a:r>
                        <a:rPr lang="en-AU" sz="2400">
                          <a:effectLst/>
                        </a:rPr>
                        <a:t>Length of protection</a:t>
                      </a:r>
                      <a:endParaRPr lang="en-AU" sz="2400">
                        <a:effectLst/>
                        <a:latin typeface="Times New Roman"/>
                        <a:ea typeface="Times New Roman"/>
                      </a:endParaRPr>
                    </a:p>
                  </a:txBody>
                  <a:tcPr marL="68580" marR="68580" marT="0" marB="0"/>
                </a:tc>
                <a:tc>
                  <a:txBody>
                    <a:bodyPr/>
                    <a:lstStyle/>
                    <a:p>
                      <a:pPr hangingPunct="0">
                        <a:spcAft>
                          <a:spcPts val="0"/>
                        </a:spcAft>
                      </a:pPr>
                      <a:r>
                        <a:rPr lang="en-AU" sz="2400">
                          <a:effectLst/>
                        </a:rPr>
                        <a:t>Uncertain</a:t>
                      </a:r>
                      <a:endParaRPr lang="en-AU" sz="2400">
                        <a:effectLst/>
                        <a:latin typeface="Times New Roman"/>
                        <a:ea typeface="Times New Roman"/>
                      </a:endParaRPr>
                    </a:p>
                  </a:txBody>
                  <a:tcPr marL="68580" marR="68580" marT="0" marB="0"/>
                </a:tc>
                <a:tc>
                  <a:txBody>
                    <a:bodyPr/>
                    <a:lstStyle/>
                    <a:p>
                      <a:pPr hangingPunct="0">
                        <a:spcAft>
                          <a:spcPts val="0"/>
                        </a:spcAft>
                      </a:pPr>
                      <a:r>
                        <a:rPr lang="en-AU" sz="2400" dirty="0">
                          <a:effectLst/>
                        </a:rPr>
                        <a:t>Uncertain</a:t>
                      </a:r>
                      <a:endParaRPr lang="en-AU" sz="2400" dirty="0">
                        <a:effectLst/>
                        <a:latin typeface="Times New Roman"/>
                        <a:ea typeface="Times New Roman"/>
                      </a:endParaRPr>
                    </a:p>
                  </a:txBody>
                  <a:tcPr marL="68580" marR="68580" marT="0" marB="0"/>
                </a:tc>
              </a:tr>
              <a:tr h="370840">
                <a:tc>
                  <a:txBody>
                    <a:bodyPr/>
                    <a:lstStyle/>
                    <a:p>
                      <a:r>
                        <a:rPr lang="en-AU" sz="2400" dirty="0" smtClean="0"/>
                        <a:t>Cost benefit analysis</a:t>
                      </a:r>
                      <a:endParaRPr lang="en-AU" sz="2400" dirty="0"/>
                    </a:p>
                  </a:txBody>
                  <a:tcPr/>
                </a:tc>
                <a:tc>
                  <a:txBody>
                    <a:bodyPr/>
                    <a:lstStyle/>
                    <a:p>
                      <a:r>
                        <a:rPr lang="en-AU" sz="2400" dirty="0" smtClean="0"/>
                        <a:t>Significant potential direct benefits. Significant potential direct costs.</a:t>
                      </a:r>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Significant potential direct benefits. Low</a:t>
                      </a:r>
                      <a:r>
                        <a:rPr lang="en-AU" sz="2400" baseline="0" dirty="0" smtClean="0"/>
                        <a:t> </a:t>
                      </a:r>
                      <a:r>
                        <a:rPr lang="en-AU" sz="2400" dirty="0" smtClean="0"/>
                        <a:t>potential direct costs.</a:t>
                      </a:r>
                    </a:p>
                    <a:p>
                      <a:endParaRPr lang="en-AU" sz="2400" dirty="0"/>
                    </a:p>
                  </a:txBody>
                  <a:tcPr/>
                </a:tc>
              </a:tr>
              <a:tr h="370840">
                <a:tc>
                  <a:txBody>
                    <a:bodyPr/>
                    <a:lstStyle/>
                    <a:p>
                      <a:endParaRPr lang="en-AU"/>
                    </a:p>
                  </a:txBody>
                  <a:tcPr/>
                </a:tc>
                <a:tc>
                  <a:txBody>
                    <a:bodyPr/>
                    <a:lstStyle/>
                    <a:p>
                      <a:endParaRPr lang="en-AU"/>
                    </a:p>
                  </a:txBody>
                  <a:tcPr/>
                </a:tc>
                <a:tc>
                  <a:txBody>
                    <a:bodyPr/>
                    <a:lstStyle/>
                    <a:p>
                      <a:endParaRPr lang="en-AU" dirty="0"/>
                    </a:p>
                  </a:txBody>
                  <a:tcPr/>
                </a:tc>
              </a:tr>
            </a:tbl>
          </a:graphicData>
        </a:graphic>
      </p:graphicFrame>
      <p:sp>
        <p:nvSpPr>
          <p:cNvPr id="4" name="Rectangle 3"/>
          <p:cNvSpPr/>
          <p:nvPr/>
        </p:nvSpPr>
        <p:spPr>
          <a:xfrm>
            <a:off x="395536" y="1340768"/>
            <a:ext cx="8496944" cy="369332"/>
          </a:xfrm>
          <a:prstGeom prst="rect">
            <a:avLst/>
          </a:prstGeom>
        </p:spPr>
        <p:txBody>
          <a:bodyPr wrap="square">
            <a:spAutoFit/>
          </a:bodyPr>
          <a:lstStyle/>
          <a:p>
            <a:pPr hangingPunct="0"/>
            <a:r>
              <a:rPr lang="en-AU" dirty="0"/>
              <a:t> </a:t>
            </a:r>
          </a:p>
        </p:txBody>
      </p:sp>
    </p:spTree>
    <p:extLst>
      <p:ext uri="{BB962C8B-B14F-4D97-AF65-F5344CB8AC3E}">
        <p14:creationId xmlns:p14="http://schemas.microsoft.com/office/powerpoint/2010/main" val="12460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048672" cy="1143000"/>
          </a:xfrm>
          <a:solidFill>
            <a:srgbClr val="FFFF00"/>
          </a:solidFill>
        </p:spPr>
        <p:txBody>
          <a:bodyPr/>
          <a:lstStyle/>
          <a:p>
            <a:r>
              <a:rPr lang="en-AU" b="1" dirty="0" smtClean="0"/>
              <a:t>The Effectiveness of HP</a:t>
            </a:r>
            <a:endParaRPr lang="en-AU" b="1" dirty="0"/>
          </a:p>
        </p:txBody>
      </p:sp>
      <p:sp>
        <p:nvSpPr>
          <p:cNvPr id="3" name="Content Placeholder 2"/>
          <p:cNvSpPr>
            <a:spLocks noGrp="1"/>
          </p:cNvSpPr>
          <p:nvPr>
            <p:ph idx="1"/>
          </p:nvPr>
        </p:nvSpPr>
        <p:spPr/>
        <p:txBody>
          <a:bodyPr/>
          <a:lstStyle/>
          <a:p>
            <a:pPr marL="0" indent="0">
              <a:buNone/>
            </a:pPr>
            <a:endParaRPr lang="en-AU" dirty="0" smtClean="0">
              <a:solidFill>
                <a:schemeClr val="bg1"/>
              </a:solidFill>
            </a:endParaRPr>
          </a:p>
          <a:p>
            <a:pPr marL="0" indent="0">
              <a:buNone/>
            </a:pPr>
            <a:r>
              <a:rPr lang="en-AU" dirty="0" smtClean="0">
                <a:solidFill>
                  <a:schemeClr val="bg1"/>
                </a:solidFill>
              </a:rPr>
              <a:t>Four types of evidence:</a:t>
            </a:r>
          </a:p>
          <a:p>
            <a:pPr marL="514350" indent="-514350">
              <a:buFontTx/>
              <a:buAutoNum type="arabicPeriod"/>
            </a:pPr>
            <a:r>
              <a:rPr lang="en-AU" dirty="0" smtClean="0">
                <a:solidFill>
                  <a:schemeClr val="bg1"/>
                </a:solidFill>
              </a:rPr>
              <a:t>Historical</a:t>
            </a:r>
            <a:endParaRPr lang="en-AU" dirty="0">
              <a:solidFill>
                <a:schemeClr val="bg1"/>
              </a:solidFill>
            </a:endParaRPr>
          </a:p>
          <a:p>
            <a:pPr marL="514350" indent="-514350">
              <a:buFontTx/>
              <a:buAutoNum type="arabicPeriod"/>
            </a:pPr>
            <a:r>
              <a:rPr lang="en-AU" dirty="0">
                <a:solidFill>
                  <a:schemeClr val="bg1"/>
                </a:solidFill>
              </a:rPr>
              <a:t>Short Term Epidemic</a:t>
            </a:r>
          </a:p>
          <a:p>
            <a:pPr marL="514350" indent="-514350">
              <a:buFontTx/>
              <a:buAutoNum type="arabicPeriod"/>
            </a:pPr>
            <a:r>
              <a:rPr lang="en-AU" dirty="0">
                <a:solidFill>
                  <a:schemeClr val="bg1"/>
                </a:solidFill>
              </a:rPr>
              <a:t>Long Term Endemic</a:t>
            </a:r>
          </a:p>
          <a:p>
            <a:pPr marL="514350" indent="-514350">
              <a:buFontTx/>
              <a:buAutoNum type="arabicPeriod"/>
            </a:pPr>
            <a:r>
              <a:rPr lang="en-AU" dirty="0">
                <a:solidFill>
                  <a:schemeClr val="bg1"/>
                </a:solidFill>
              </a:rPr>
              <a:t>Regional and National</a:t>
            </a:r>
          </a:p>
          <a:p>
            <a:pPr marL="0" indent="0">
              <a:buNone/>
            </a:pPr>
            <a:endParaRPr lang="en-AU" dirty="0"/>
          </a:p>
        </p:txBody>
      </p:sp>
    </p:spTree>
    <p:extLst>
      <p:ext uri="{BB962C8B-B14F-4D97-AF65-F5344CB8AC3E}">
        <p14:creationId xmlns:p14="http://schemas.microsoft.com/office/powerpoint/2010/main" val="122023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F200"/>
              </a:gs>
              <a:gs pos="45000">
                <a:srgbClr val="FF7A00"/>
              </a:gs>
              <a:gs pos="70000">
                <a:srgbClr val="FF0300"/>
              </a:gs>
              <a:gs pos="100000">
                <a:srgbClr val="4D0808"/>
              </a:gs>
            </a:gsLst>
            <a:path path="circle">
              <a:fillToRect l="50000" t="50000" r="50000" b="50000"/>
            </a:path>
            <a:tileRect/>
          </a:gradFill>
        </p:spPr>
        <p:txBody>
          <a:bodyPr/>
          <a:lstStyle/>
          <a:p>
            <a:r>
              <a:rPr lang="en-AU" dirty="0" smtClean="0"/>
              <a:t>PURPOSE</a:t>
            </a:r>
            <a:endParaRPr lang="en-AU" dirty="0"/>
          </a:p>
        </p:txBody>
      </p:sp>
      <p:sp>
        <p:nvSpPr>
          <p:cNvPr id="3" name="Content Placeholder 2"/>
          <p:cNvSpPr>
            <a:spLocks noGrp="1"/>
          </p:cNvSpPr>
          <p:nvPr>
            <p:ph idx="1"/>
          </p:nvPr>
        </p:nvSpPr>
        <p:spPr>
          <a:xfrm>
            <a:off x="457200" y="1600200"/>
            <a:ext cx="8229600" cy="4781128"/>
          </a:xfrm>
          <a:gradFill>
            <a:gsLst>
              <a:gs pos="0">
                <a:srgbClr val="FFF200">
                  <a:alpha val="14000"/>
                  <a:lumMod val="66000"/>
                  <a:lumOff val="34000"/>
                </a:srgbClr>
              </a:gs>
              <a:gs pos="74000">
                <a:srgbClr val="FF7A00"/>
              </a:gs>
              <a:gs pos="90000">
                <a:srgbClr val="FF0300"/>
              </a:gs>
              <a:gs pos="100000">
                <a:srgbClr val="4D0808"/>
              </a:gs>
            </a:gsLst>
            <a:path path="circle">
              <a:fillToRect l="50000" t="50000" r="50000" b="50000"/>
            </a:path>
          </a:gradFill>
        </p:spPr>
        <p:txBody>
          <a:bodyPr>
            <a:normAutofit/>
          </a:bodyPr>
          <a:lstStyle/>
          <a:p>
            <a:pPr marL="0" indent="0" algn="ctr">
              <a:buNone/>
            </a:pPr>
            <a:r>
              <a:rPr lang="en-AU" sz="4400" dirty="0" smtClean="0"/>
              <a:t>To prevent suffering by protecting children and adults from potentially dangerous infectious diseases, using safe methods which will not of themselves cause either acute or chronic suffering</a:t>
            </a:r>
            <a:endParaRPr lang="en-AU" sz="4400" dirty="0"/>
          </a:p>
        </p:txBody>
      </p:sp>
    </p:spTree>
    <p:extLst>
      <p:ext uri="{BB962C8B-B14F-4D97-AF65-F5344CB8AC3E}">
        <p14:creationId xmlns:p14="http://schemas.microsoft.com/office/powerpoint/2010/main" val="357793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gradFill flip="none" rotWithShape="1">
            <a:gsLst>
              <a:gs pos="0">
                <a:srgbClr val="FFF200"/>
              </a:gs>
              <a:gs pos="45000">
                <a:srgbClr val="FF7A00"/>
              </a:gs>
              <a:gs pos="70000">
                <a:srgbClr val="FF0300"/>
              </a:gs>
              <a:gs pos="100000">
                <a:srgbClr val="4D0808"/>
              </a:gs>
            </a:gsLst>
            <a:path path="circle">
              <a:fillToRect l="50000" t="50000" r="50000" b="50000"/>
            </a:path>
            <a:tileRect/>
          </a:gradFill>
        </p:spPr>
        <p:txBody>
          <a:bodyPr/>
          <a:lstStyle/>
          <a:p>
            <a:pPr eaLnBrk="1" hangingPunct="1"/>
            <a:r>
              <a:rPr lang="en-AU" dirty="0" smtClean="0"/>
              <a:t>1. Historical Evidence</a:t>
            </a:r>
          </a:p>
        </p:txBody>
      </p:sp>
      <p:sp>
        <p:nvSpPr>
          <p:cNvPr id="8195" name="Content Placeholder 2"/>
          <p:cNvSpPr>
            <a:spLocks noGrp="1"/>
          </p:cNvSpPr>
          <p:nvPr>
            <p:ph idx="1"/>
          </p:nvPr>
        </p:nvSpPr>
        <p:spPr/>
        <p:txBody>
          <a:bodyPr/>
          <a:lstStyle/>
          <a:p>
            <a:pPr marL="0" indent="0" eaLnBrk="1" hangingPunct="1">
              <a:buFontTx/>
              <a:buNone/>
            </a:pPr>
            <a:r>
              <a:rPr lang="en-AU" smtClean="0"/>
              <a:t>Vaccination commenced in 1796</a:t>
            </a:r>
          </a:p>
          <a:p>
            <a:pPr marL="0" indent="0" eaLnBrk="1" hangingPunct="1">
              <a:buFontTx/>
              <a:buNone/>
            </a:pPr>
            <a:endParaRPr lang="en-AU" sz="1000" smtClean="0"/>
          </a:p>
          <a:p>
            <a:pPr marL="0" indent="0" eaLnBrk="1" hangingPunct="1">
              <a:buFontTx/>
              <a:buNone/>
            </a:pPr>
            <a:r>
              <a:rPr lang="en-AU" smtClean="0"/>
              <a:t>HP commenced in 1798</a:t>
            </a:r>
          </a:p>
          <a:p>
            <a:pPr marL="0" indent="0" eaLnBrk="1" hangingPunct="1">
              <a:buFontTx/>
              <a:buNone/>
            </a:pPr>
            <a:endParaRPr lang="en-AU" sz="1000" smtClean="0"/>
          </a:p>
          <a:p>
            <a:pPr marL="0" indent="0" eaLnBrk="1" hangingPunct="1">
              <a:buFontTx/>
              <a:buNone/>
            </a:pPr>
            <a:r>
              <a:rPr lang="en-AU" smtClean="0"/>
              <a:t>HP first used by the founder of Homeopathy</a:t>
            </a:r>
          </a:p>
          <a:p>
            <a:pPr marL="0" indent="0" eaLnBrk="1" hangingPunct="1">
              <a:buFontTx/>
              <a:buNone/>
            </a:pPr>
            <a:endParaRPr lang="en-AU" sz="1000" smtClean="0"/>
          </a:p>
          <a:p>
            <a:pPr marL="0" indent="0" eaLnBrk="1" hangingPunct="1">
              <a:buFontTx/>
              <a:buNone/>
            </a:pPr>
            <a:r>
              <a:rPr lang="en-AU" smtClean="0"/>
              <a:t>HP used by most of the masters of </a:t>
            </a:r>
          </a:p>
          <a:p>
            <a:pPr marL="0" indent="0" eaLnBrk="1" hangingPunct="1">
              <a:buFontTx/>
              <a:buNone/>
            </a:pPr>
            <a:r>
              <a:rPr lang="en-AU" smtClean="0"/>
              <a:t>Homeopathy since then</a:t>
            </a:r>
          </a:p>
        </p:txBody>
      </p:sp>
      <p:sp>
        <p:nvSpPr>
          <p:cNvPr id="819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Tree>
    <p:extLst>
      <p:ext uri="{BB962C8B-B14F-4D97-AF65-F5344CB8AC3E}">
        <p14:creationId xmlns:p14="http://schemas.microsoft.com/office/powerpoint/2010/main" val="97257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gradFill flip="none" rotWithShape="1">
            <a:gsLst>
              <a:gs pos="0">
                <a:srgbClr val="FFF200"/>
              </a:gs>
              <a:gs pos="45000">
                <a:srgbClr val="FF7A00"/>
              </a:gs>
              <a:gs pos="70000">
                <a:srgbClr val="FF0300"/>
              </a:gs>
              <a:gs pos="100000">
                <a:srgbClr val="4D0808"/>
              </a:gs>
            </a:gsLst>
            <a:path path="circle">
              <a:fillToRect l="50000" t="50000" r="50000" b="50000"/>
            </a:path>
            <a:tileRect/>
          </a:gradFill>
        </p:spPr>
        <p:txBody>
          <a:bodyPr/>
          <a:lstStyle/>
          <a:p>
            <a:pPr eaLnBrk="1" hangingPunct="1"/>
            <a:r>
              <a:rPr lang="en-US" dirty="0" smtClean="0"/>
              <a:t>2. Short-term Efficacy of HP</a:t>
            </a:r>
          </a:p>
        </p:txBody>
      </p:sp>
      <p:sp>
        <p:nvSpPr>
          <p:cNvPr id="9219" name="Rectangle 3"/>
          <p:cNvSpPr>
            <a:spLocks noGrp="1" noChangeArrowheads="1"/>
          </p:cNvSpPr>
          <p:nvPr>
            <p:ph type="body" idx="1"/>
          </p:nvPr>
        </p:nvSpPr>
        <p:spPr/>
        <p:txBody>
          <a:bodyPr>
            <a:normAutofit lnSpcReduction="10000"/>
          </a:bodyPr>
          <a:lstStyle/>
          <a:p>
            <a:pPr eaLnBrk="1" hangingPunct="1">
              <a:lnSpc>
                <a:spcPct val="90000"/>
              </a:lnSpc>
            </a:pPr>
            <a:r>
              <a:rPr lang="en-AU" sz="3600" dirty="0" smtClean="0"/>
              <a:t>65,826 children were given the homoeopathic preventative and 23,532 were unprotected. The nosode was shown to be 95% effective in the first outbreak, and 95% effective after 6 months and 91% effective after 12 months in the second outbreak. </a:t>
            </a:r>
            <a:endParaRPr lang="en-US" sz="3600" dirty="0" smtClean="0"/>
          </a:p>
          <a:p>
            <a:pPr marL="0" indent="0" eaLnBrk="1" hangingPunct="1">
              <a:lnSpc>
                <a:spcPct val="90000"/>
              </a:lnSpc>
              <a:buNone/>
            </a:pPr>
            <a:r>
              <a:rPr lang="en-US" sz="2800" dirty="0" smtClean="0"/>
              <a:t/>
            </a:r>
            <a:br>
              <a:rPr lang="en-US" sz="2800" dirty="0" smtClean="0"/>
            </a:br>
            <a:r>
              <a:rPr lang="en-US" sz="2400" dirty="0" smtClean="0"/>
              <a:t>Mroninski C, Adriano E, </a:t>
            </a:r>
            <a:r>
              <a:rPr lang="en-US" sz="2400" dirty="0" err="1" smtClean="0"/>
              <a:t>Mattos</a:t>
            </a:r>
            <a:r>
              <a:rPr lang="en-US" sz="2400" dirty="0" smtClean="0"/>
              <a:t> G (2001) </a:t>
            </a:r>
            <a:r>
              <a:rPr lang="en-US" sz="2400" dirty="0" err="1" smtClean="0"/>
              <a:t>Meningococcinum</a:t>
            </a:r>
            <a:r>
              <a:rPr lang="en-US" sz="2400" dirty="0" smtClean="0"/>
              <a:t>: Its protective effect against meningococcal disease. </a:t>
            </a:r>
            <a:r>
              <a:rPr lang="en-US" sz="2400" i="1" dirty="0" smtClean="0"/>
              <a:t>Homoeopathic Links</a:t>
            </a:r>
            <a:r>
              <a:rPr lang="en-US" sz="2400" dirty="0" smtClean="0"/>
              <a:t> Winter  </a:t>
            </a:r>
            <a:r>
              <a:rPr lang="en-US" sz="2400" dirty="0" err="1" smtClean="0"/>
              <a:t>Vol</a:t>
            </a:r>
            <a:r>
              <a:rPr lang="en-US" sz="2400" dirty="0" smtClean="0"/>
              <a:t> 14(4); pp. 230-4.</a:t>
            </a:r>
          </a:p>
        </p:txBody>
      </p:sp>
      <p:sp>
        <p:nvSpPr>
          <p:cNvPr id="9220" name="Footer Placeholder 1"/>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Tree>
    <p:extLst>
      <p:ext uri="{BB962C8B-B14F-4D97-AF65-F5344CB8AC3E}">
        <p14:creationId xmlns:p14="http://schemas.microsoft.com/office/powerpoint/2010/main" val="342430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AU" sz="3200" smtClean="0"/>
              <a:t>Some Measures of the Effectiveness of Homœoprophylaxis</a:t>
            </a:r>
            <a:endParaRPr lang="en-US" sz="3200" smtClean="0"/>
          </a:p>
        </p:txBody>
      </p:sp>
      <p:graphicFrame>
        <p:nvGraphicFramePr>
          <p:cNvPr id="15494" name="Group 134"/>
          <p:cNvGraphicFramePr>
            <a:graphicFrameLocks noGrp="1"/>
          </p:cNvGraphicFramePr>
          <p:nvPr>
            <p:ph idx="1"/>
            <p:extLst>
              <p:ext uri="{D42A27DB-BD31-4B8C-83A1-F6EECF244321}">
                <p14:modId xmlns:p14="http://schemas.microsoft.com/office/powerpoint/2010/main" val="1850754592"/>
              </p:ext>
            </p:extLst>
          </p:nvPr>
        </p:nvGraphicFramePr>
        <p:xfrm>
          <a:off x="457200" y="1371600"/>
          <a:ext cx="8229600" cy="4572001"/>
        </p:xfrm>
        <a:graphic>
          <a:graphicData uri="http://schemas.openxmlformats.org/drawingml/2006/table">
            <a:tbl>
              <a:tblPr/>
              <a:tblGrid>
                <a:gridCol w="1066800"/>
                <a:gridCol w="2590800"/>
                <a:gridCol w="1295400"/>
                <a:gridCol w="1524000"/>
                <a:gridCol w="1752600"/>
              </a:tblGrid>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dirty="0" smtClean="0">
                          <a:ln>
                            <a:noFill/>
                          </a:ln>
                          <a:solidFill>
                            <a:schemeClr val="tx1"/>
                          </a:solidFill>
                          <a:effectLst/>
                          <a:latin typeface="Arial" charset="0"/>
                          <a:cs typeface="Arial" charset="0"/>
                        </a:rPr>
                        <a:t>Year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1" i="0" u="none" strike="noStrike" cap="none" normalizeH="0" baseline="0" smtClean="0">
                          <a:ln>
                            <a:noFill/>
                          </a:ln>
                          <a:solidFill>
                            <a:schemeClr val="tx1"/>
                          </a:solidFill>
                          <a:effectLst/>
                          <a:latin typeface="Arial" charset="0"/>
                          <a:cs typeface="Arial" charset="0"/>
                        </a:rPr>
                        <a:t>Researcher</a:t>
                      </a: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Length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Numbers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Arial" charset="0"/>
                          <a:cs typeface="Arial" charset="0"/>
                        </a:rPr>
                        <a:t> </a:t>
                      </a:r>
                      <a:r>
                        <a:rPr kumimoji="0" lang="en-AU" sz="1500" b="1" i="0" u="none" strike="noStrike" cap="none" normalizeH="0" baseline="0" dirty="0" smtClean="0">
                          <a:ln>
                            <a:noFill/>
                          </a:ln>
                          <a:solidFill>
                            <a:schemeClr val="tx1"/>
                          </a:solidFill>
                          <a:effectLst/>
                          <a:latin typeface="Arial" charset="0"/>
                          <a:cs typeface="Arial" charset="0"/>
                        </a:rPr>
                        <a:t>Effectiveness %</a:t>
                      </a:r>
                      <a:r>
                        <a:rPr kumimoji="0" lang="en-AU" sz="2800" b="0" i="0" u="none" strike="noStrike" cap="none" normalizeH="0" baseline="0" dirty="0" smtClean="0">
                          <a:ln>
                            <a:noFill/>
                          </a:ln>
                          <a:solidFill>
                            <a:schemeClr val="tx1"/>
                          </a:solidFill>
                          <a:effectLst/>
                          <a:latin typeface="Arial" charset="0"/>
                          <a:cs typeface="Arial" charset="0"/>
                        </a:rPr>
                        <a:t>    </a:t>
                      </a:r>
                      <a:endParaRPr kumimoji="0" lang="en-US" sz="28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1907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Eaton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cs typeface="Arial" charset="0"/>
                        </a:rPr>
                        <a:t>&lt; 1 year</a:t>
                      </a:r>
                      <a:endParaRPr kumimoji="0" lang="en-US" sz="20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cs typeface="Arial" charset="0"/>
                        </a:rPr>
                        <a:t>2,806 </a:t>
                      </a: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97.5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1950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Taylor-Smith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&lt; 1 year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82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1963</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Gutman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 year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385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86.0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762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1974</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cs typeface="Arial" charset="0"/>
                        </a:rPr>
                        <a:t>Castro &amp; Nogeira</a:t>
                      </a: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 months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HP  18,000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Not   6,340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86.1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1987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English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 years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694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87.0 – 91.5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1987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Fox</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 years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82.0 – 95.0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701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1998</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Mroninski et al</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6/12 months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cs typeface="Arial" charset="0"/>
                        </a:rPr>
                        <a:t>HP  65,826          Not  23,539</a:t>
                      </a:r>
                      <a:endParaRPr kumimoji="0" lang="en-US" sz="20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95.0 - 91.0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extLst>
      <p:ext uri="{BB962C8B-B14F-4D97-AF65-F5344CB8AC3E}">
        <p14:creationId xmlns:p14="http://schemas.microsoft.com/office/powerpoint/2010/main" val="231279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gradFill>
            <a:gsLst>
              <a:gs pos="0">
                <a:srgbClr val="FFF200"/>
              </a:gs>
              <a:gs pos="45000">
                <a:srgbClr val="FF7A00"/>
              </a:gs>
              <a:gs pos="70000">
                <a:srgbClr val="FF0300"/>
              </a:gs>
              <a:gs pos="100000">
                <a:srgbClr val="4D0808"/>
              </a:gs>
            </a:gsLst>
            <a:path path="circle">
              <a:fillToRect l="50000" t="50000" r="50000" b="50000"/>
            </a:path>
          </a:gradFill>
        </p:spPr>
        <p:txBody>
          <a:bodyPr/>
          <a:lstStyle/>
          <a:p>
            <a:pPr eaLnBrk="1" hangingPunct="1"/>
            <a:r>
              <a:rPr lang="en-US" dirty="0" smtClean="0"/>
              <a:t>3. Long-term effectiveness of HP</a:t>
            </a:r>
          </a:p>
        </p:txBody>
      </p:sp>
      <p:sp>
        <p:nvSpPr>
          <p:cNvPr id="11267" name="Rectangle 3"/>
          <p:cNvSpPr>
            <a:spLocks noGrp="1" noChangeArrowheads="1"/>
          </p:cNvSpPr>
          <p:nvPr>
            <p:ph type="body" idx="1"/>
          </p:nvPr>
        </p:nvSpPr>
        <p:spPr/>
        <p:txBody>
          <a:bodyPr>
            <a:normAutofit/>
          </a:bodyPr>
          <a:lstStyle/>
          <a:p>
            <a:pPr eaLnBrk="1" hangingPunct="1">
              <a:buFontTx/>
              <a:buNone/>
            </a:pPr>
            <a:r>
              <a:rPr lang="en-US" dirty="0" smtClean="0"/>
              <a:t>Data collection from 1986 to 2004 of children using a 5-year HP program.</a:t>
            </a:r>
          </a:p>
          <a:p>
            <a:pPr algn="ctr" eaLnBrk="1" hangingPunct="1">
              <a:buFontTx/>
              <a:buNone/>
            </a:pPr>
            <a:r>
              <a:rPr lang="en-AU" dirty="0" smtClean="0"/>
              <a:t>The single figure measure of effectiveness was    </a:t>
            </a:r>
            <a:r>
              <a:rPr lang="en-AU" sz="4300" b="1" dirty="0" smtClean="0">
                <a:solidFill>
                  <a:srgbClr val="FF0000"/>
                </a:solidFill>
              </a:rPr>
              <a:t>87.6%    </a:t>
            </a:r>
            <a:r>
              <a:rPr lang="en-AU" sz="4300" b="1" dirty="0" smtClean="0"/>
              <a:t>90.4%    </a:t>
            </a:r>
            <a:r>
              <a:rPr lang="en-AU" sz="4300" b="1" dirty="0" smtClean="0">
                <a:solidFill>
                  <a:srgbClr val="FF0000"/>
                </a:solidFill>
              </a:rPr>
              <a:t>93.2% </a:t>
            </a:r>
          </a:p>
          <a:p>
            <a:pPr eaLnBrk="1" hangingPunct="1">
              <a:buFontTx/>
              <a:buNone/>
            </a:pPr>
            <a:r>
              <a:rPr lang="en-US" sz="1200" b="1" dirty="0" smtClean="0"/>
              <a:t/>
            </a:r>
            <a:br>
              <a:rPr lang="en-US" sz="1200" b="1" dirty="0" smtClean="0"/>
            </a:br>
            <a:r>
              <a:rPr lang="en-US" sz="1200" b="1" dirty="0" smtClean="0"/>
              <a:t>                                           </a:t>
            </a:r>
            <a:r>
              <a:rPr lang="en-US" sz="4300" b="1" dirty="0" smtClean="0">
                <a:solidFill>
                  <a:srgbClr val="FF0000"/>
                </a:solidFill>
              </a:rPr>
              <a:t>95% confidence limits</a:t>
            </a:r>
            <a:endParaRPr lang="en-US" b="1" dirty="0" smtClean="0">
              <a:solidFill>
                <a:srgbClr val="FF0000"/>
              </a:solidFill>
            </a:endParaRPr>
          </a:p>
          <a:p>
            <a:pPr eaLnBrk="1" hangingPunct="1">
              <a:buFontTx/>
              <a:buNone/>
            </a:pPr>
            <a:r>
              <a:rPr lang="en-US" sz="2400" dirty="0" smtClean="0"/>
              <a:t> </a:t>
            </a:r>
            <a:r>
              <a:rPr lang="en-US" sz="2000" dirty="0" smtClean="0"/>
              <a:t>Golden I (2005) </a:t>
            </a:r>
            <a:r>
              <a:rPr lang="en-US" sz="2000" i="1" dirty="0" smtClean="0"/>
              <a:t>The Potential Value of Homœoprophylaxis in the Prevention of Infectious Diseases, and the Maintenance of Health in Recipients</a:t>
            </a:r>
            <a:r>
              <a:rPr lang="en-US" sz="2000" dirty="0" smtClean="0"/>
              <a:t>. Swinburne University Press, Melbourne.</a:t>
            </a:r>
          </a:p>
        </p:txBody>
      </p:sp>
      <p:sp>
        <p:nvSpPr>
          <p:cNvPr id="11268" name="Footer Placeholder 1"/>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Tree>
    <p:extLst>
      <p:ext uri="{BB962C8B-B14F-4D97-AF65-F5344CB8AC3E}">
        <p14:creationId xmlns:p14="http://schemas.microsoft.com/office/powerpoint/2010/main" val="384766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
        <p:nvSpPr>
          <p:cNvPr id="12291" name="Rectangle 2"/>
          <p:cNvSpPr>
            <a:spLocks noGrp="1" noChangeArrowheads="1"/>
          </p:cNvSpPr>
          <p:nvPr>
            <p:ph type="title"/>
          </p:nvPr>
        </p:nvSpPr>
        <p:spPr/>
        <p:txBody>
          <a:bodyPr/>
          <a:lstStyle/>
          <a:p>
            <a:pPr eaLnBrk="1" hangingPunct="1"/>
            <a:r>
              <a:rPr lang="en-AU" smtClean="0"/>
              <a:t>MEASURE OF HP EFFICACY</a:t>
            </a:r>
            <a:r>
              <a:rPr lang="en-US" smtClean="0"/>
              <a:t> </a:t>
            </a:r>
          </a:p>
        </p:txBody>
      </p:sp>
      <p:sp>
        <p:nvSpPr>
          <p:cNvPr id="12292" name="Rectangle 3"/>
          <p:cNvSpPr>
            <a:spLocks noGrp="1" noChangeArrowheads="1"/>
          </p:cNvSpPr>
          <p:nvPr>
            <p:ph type="body" sz="half" idx="1"/>
          </p:nvPr>
        </p:nvSpPr>
        <p:spPr>
          <a:xfrm>
            <a:off x="457200" y="1600200"/>
            <a:ext cx="4495800" cy="1066800"/>
          </a:xfrm>
        </p:spPr>
        <p:txBody>
          <a:bodyPr/>
          <a:lstStyle/>
          <a:p>
            <a:pPr eaLnBrk="1" hangingPunct="1"/>
            <a:r>
              <a:rPr lang="en-AU" sz="2800" smtClean="0"/>
              <a:t>VE = </a:t>
            </a:r>
            <a:r>
              <a:rPr lang="en-AU" sz="2800" u="sng" smtClean="0"/>
              <a:t>ARU – ARV</a:t>
            </a:r>
            <a:r>
              <a:rPr lang="en-AU" sz="2800" smtClean="0"/>
              <a:t> x 100</a:t>
            </a:r>
          </a:p>
          <a:p>
            <a:pPr eaLnBrk="1" hangingPunct="1">
              <a:buFontTx/>
              <a:buNone/>
            </a:pPr>
            <a:r>
              <a:rPr lang="en-AU" sz="2800" smtClean="0"/>
              <a:t>                   ARU                                                                     </a:t>
            </a:r>
          </a:p>
          <a:p>
            <a:pPr eaLnBrk="1" hangingPunct="1">
              <a:buFontTx/>
              <a:buNone/>
            </a:pPr>
            <a:endParaRPr lang="en-US" sz="1600" smtClean="0"/>
          </a:p>
        </p:txBody>
      </p:sp>
      <p:graphicFrame>
        <p:nvGraphicFramePr>
          <p:cNvPr id="60420" name="Group 4"/>
          <p:cNvGraphicFramePr>
            <a:graphicFrameLocks noGrp="1"/>
          </p:cNvGraphicFramePr>
          <p:nvPr>
            <p:ph sz="half" idx="2"/>
          </p:nvPr>
        </p:nvGraphicFramePr>
        <p:xfrm>
          <a:off x="609600" y="2895600"/>
          <a:ext cx="8077200" cy="2889271"/>
        </p:xfrm>
        <a:graphic>
          <a:graphicData uri="http://schemas.openxmlformats.org/drawingml/2006/table">
            <a:tbl>
              <a:tblPr/>
              <a:tblGrid>
                <a:gridCol w="2019300"/>
                <a:gridCol w="2019300"/>
                <a:gridCol w="2019300"/>
                <a:gridCol w="2019300"/>
              </a:tblGrid>
              <a:tr h="9142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Disease</a:t>
                      </a: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Attack Rate, </a:t>
                      </a:r>
                      <a:r>
                        <a:rPr kumimoji="0" lang="en-AU" sz="2000" b="1" i="0" u="none" strike="noStrike" cap="none" normalizeH="0" baseline="0" smtClean="0">
                          <a:ln>
                            <a:noFill/>
                          </a:ln>
                          <a:solidFill>
                            <a:srgbClr val="000000"/>
                          </a:solidFill>
                          <a:effectLst/>
                          <a:latin typeface="Times New Roman" pitchFamily="18" charset="0"/>
                          <a:cs typeface="Times New Roman" pitchFamily="18" charset="0"/>
                        </a:rPr>
                        <a:t>Unvaccinated</a:t>
                      </a: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AU" sz="20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Attack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HP %</a:t>
                      </a: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rgbClr val="000000"/>
                          </a:solidFill>
                          <a:effectLst/>
                          <a:latin typeface="Times New Roman" pitchFamily="18" charset="0"/>
                          <a:cs typeface="Times New Roman" pitchFamily="18" charset="0"/>
                        </a:rPr>
                        <a:t>Efficacy of HP %</a:t>
                      </a: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Whooping Cough</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11.7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86.2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Measles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Mumps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91.6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5" name="Text Box 26"/>
          <p:cNvSpPr txBox="1">
            <a:spLocks noChangeArrowheads="1"/>
          </p:cNvSpPr>
          <p:nvPr/>
        </p:nvSpPr>
        <p:spPr bwMode="auto">
          <a:xfrm>
            <a:off x="5105400" y="1524000"/>
            <a:ext cx="365760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cs typeface="Arial" charset="0"/>
              </a:rPr>
              <a:t>VE = Vaccine Efficacy</a:t>
            </a:r>
          </a:p>
          <a:p>
            <a:pPr eaLnBrk="1" hangingPunct="1"/>
            <a:r>
              <a:rPr lang="en-AU">
                <a:cs typeface="Arial" charset="0"/>
              </a:rPr>
              <a:t>ARU = Attack Rate Unvaccinated</a:t>
            </a:r>
          </a:p>
          <a:p>
            <a:pPr eaLnBrk="1" hangingPunct="1"/>
            <a:r>
              <a:rPr lang="en-AU">
                <a:cs typeface="Arial" charset="0"/>
              </a:rPr>
              <a:t>ARV = Attack Rate Vaccinated</a:t>
            </a:r>
            <a:endParaRPr lang="en-US">
              <a:cs typeface="Arial" charset="0"/>
            </a:endParaRPr>
          </a:p>
        </p:txBody>
      </p:sp>
    </p:spTree>
    <p:extLst>
      <p:ext uri="{BB962C8B-B14F-4D97-AF65-F5344CB8AC3E}">
        <p14:creationId xmlns:p14="http://schemas.microsoft.com/office/powerpoint/2010/main" val="33884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00" name="Group 168"/>
          <p:cNvGraphicFramePr>
            <a:graphicFrameLocks noGrp="1"/>
          </p:cNvGraphicFramePr>
          <p:nvPr>
            <p:ph/>
            <p:extLst>
              <p:ext uri="{D42A27DB-BD31-4B8C-83A1-F6EECF244321}">
                <p14:modId xmlns:p14="http://schemas.microsoft.com/office/powerpoint/2010/main" val="2561483934"/>
              </p:ext>
            </p:extLst>
          </p:nvPr>
        </p:nvGraphicFramePr>
        <p:xfrm>
          <a:off x="438150" y="836613"/>
          <a:ext cx="8229600" cy="5443237"/>
        </p:xfrm>
        <a:graphic>
          <a:graphicData uri="http://schemas.openxmlformats.org/drawingml/2006/table">
            <a:tbl>
              <a:tblPr/>
              <a:tblGrid>
                <a:gridCol w="514350"/>
                <a:gridCol w="4843636"/>
                <a:gridCol w="2871614"/>
              </a:tblGrid>
              <a:tr h="4725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Test</a:t>
                      </a:r>
                      <a:endParaRPr kumimoji="0" lang="en-US" sz="20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Result</a:t>
                      </a:r>
                      <a:endParaRPr kumimoji="0" lang="en-US" sz="20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85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2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The accountability rate (the % of those surveyed who responded) of the final 5-years’ data was calculated to ensure a significant level of accountability (&gt;70%) and thus greater reliability of results.</a:t>
                      </a:r>
                      <a:endParaRPr kumimoji="0" lang="en-US" sz="2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8425" marR="0" lvl="0" indent="-68263"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&gt;70% accountability of first year responses was achieved</a:t>
                      </a:r>
                      <a:endParaRPr kumimoji="0" lang="en-US" sz="2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417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2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Non-respondents were surveyed to ensure that the questionnaires that were received gave responses that were reflective of the entire population.</a:t>
                      </a:r>
                      <a:endParaRPr kumimoji="0" lang="en-US" sz="22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22225"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Responses from non-respondents were consistent with respondent replies.</a:t>
                      </a:r>
                      <a:endParaRPr kumimoji="0" lang="en-US" sz="2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978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2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Respondents who reported acquisition of a disease were surveyed to verify the accuracy of their initial report.</a:t>
                      </a:r>
                      <a:endParaRPr kumimoji="0" lang="en-US" sz="2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High level of accuracy of initial reports.</a:t>
                      </a:r>
                      <a:endParaRPr kumimoji="0" lang="en-US" sz="2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6" name="Rectangle 164"/>
          <p:cNvSpPr>
            <a:spLocks noChangeArrowheads="1"/>
          </p:cNvSpPr>
          <p:nvPr/>
        </p:nvSpPr>
        <p:spPr bwMode="auto">
          <a:xfrm>
            <a:off x="468313" y="188913"/>
            <a:ext cx="7885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a:t>Tests to Validate the Results Reporting the Efficacy of Long-Term HP</a:t>
            </a:r>
            <a:r>
              <a:rPr lang="en-US"/>
              <a:t>  </a:t>
            </a:r>
          </a:p>
        </p:txBody>
      </p:sp>
      <p:sp>
        <p:nvSpPr>
          <p:cNvPr id="13337" name="Footer Placeholder 1"/>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Tree>
    <p:extLst>
      <p:ext uri="{BB962C8B-B14F-4D97-AF65-F5344CB8AC3E}">
        <p14:creationId xmlns:p14="http://schemas.microsoft.com/office/powerpoint/2010/main" val="404822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graphicFrame>
        <p:nvGraphicFramePr>
          <p:cNvPr id="3" name="Table 2"/>
          <p:cNvGraphicFramePr>
            <a:graphicFrameLocks noGrp="1"/>
          </p:cNvGraphicFramePr>
          <p:nvPr>
            <p:extLst>
              <p:ext uri="{D42A27DB-BD31-4B8C-83A1-F6EECF244321}">
                <p14:modId xmlns:p14="http://schemas.microsoft.com/office/powerpoint/2010/main" val="2126625173"/>
              </p:ext>
            </p:extLst>
          </p:nvPr>
        </p:nvGraphicFramePr>
        <p:xfrm>
          <a:off x="457200" y="476250"/>
          <a:ext cx="8229600" cy="6075625"/>
        </p:xfrm>
        <a:graphic>
          <a:graphicData uri="http://schemas.openxmlformats.org/drawingml/2006/table">
            <a:tbl>
              <a:tblPr/>
              <a:tblGrid>
                <a:gridCol w="514350"/>
                <a:gridCol w="4536554"/>
                <a:gridCol w="3178696"/>
              </a:tblGrid>
              <a:tr h="9558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Respondents who reported exposure to a disease were surveyed to verify the accuracy of their initial report.</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High level of accuracy of initial reports.</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73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 more detailed statistical analysis of the data was undertaken to determine confidence limits for the figure for the efficacy of HP.</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Confidence limits were: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CI = 87.6% - 93.2% (P=0.05)</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73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The accuracy of the measurements of efficacy based on notifications of and exposure to diseases was tested by calculating the </a:t>
                      </a:r>
                      <a:r>
                        <a:rPr kumimoji="0" lang="en-US" sz="2200" b="0" i="1" u="none" strike="noStrike" cap="none" normalizeH="0" baseline="0" smtClean="0">
                          <a:ln>
                            <a:noFill/>
                          </a:ln>
                          <a:solidFill>
                            <a:schemeClr val="tx1"/>
                          </a:solidFill>
                          <a:effectLst/>
                          <a:latin typeface="Times New Roman" pitchFamily="18" charset="0"/>
                          <a:cs typeface="Times New Roman" pitchFamily="18" charset="0"/>
                        </a:rPr>
                        <a:t>sensitivity</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and </a:t>
                      </a:r>
                      <a:r>
                        <a:rPr kumimoji="0" lang="en-US" sz="2200" b="0" i="1" u="none" strike="noStrike" cap="none" normalizeH="0" baseline="0" smtClean="0">
                          <a:ln>
                            <a:noFill/>
                          </a:ln>
                          <a:solidFill>
                            <a:schemeClr val="tx1"/>
                          </a:solidFill>
                          <a:effectLst/>
                          <a:latin typeface="Times New Roman" pitchFamily="18" charset="0"/>
                          <a:cs typeface="Times New Roman" pitchFamily="18" charset="0"/>
                        </a:rPr>
                        <a:t>specificity</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of the data.</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22225"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High levels of </a:t>
                      </a:r>
                      <a:r>
                        <a:rPr kumimoji="0" lang="en-US" sz="2200" b="0" i="1" u="none" strike="noStrike" cap="none" normalizeH="0" baseline="0" dirty="0" smtClean="0">
                          <a:ln>
                            <a:noFill/>
                          </a:ln>
                          <a:solidFill>
                            <a:schemeClr val="tx1"/>
                          </a:solidFill>
                          <a:effectLst/>
                          <a:latin typeface="Times New Roman" pitchFamily="18" charset="0"/>
                          <a:cs typeface="Times New Roman" pitchFamily="18" charset="0"/>
                        </a:rPr>
                        <a:t>sensitivity</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(disease = 90.9%, exposure = 95.6%), and </a:t>
                      </a:r>
                      <a:r>
                        <a:rPr kumimoji="0" lang="en-US" sz="2200" b="0" i="1" u="none" strike="noStrike" cap="none" normalizeH="0" baseline="0" dirty="0" smtClean="0">
                          <a:ln>
                            <a:noFill/>
                          </a:ln>
                          <a:solidFill>
                            <a:schemeClr val="tx1"/>
                          </a:solidFill>
                          <a:effectLst/>
                          <a:latin typeface="Times New Roman" pitchFamily="18" charset="0"/>
                          <a:cs typeface="Times New Roman" pitchFamily="18" charset="0"/>
                        </a:rPr>
                        <a:t>specificity</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(disease = 98.1%, exposure = 99.2%)</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7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A comparison with national disease attack rates was undertaken to provide an effective control group against which to compare results.</a:t>
                      </a:r>
                      <a:endParaRPr kumimoji="0" lang="en-US" sz="22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22225"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Weighted average national disease attack rate = 79%;  HP associated with reduction in disease, P &lt;0.01.</a:t>
                      </a:r>
                      <a:endParaRPr kumimoji="0" lang="en-US" sz="22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613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9"/>
            <a:ext cx="8229600" cy="2074242"/>
          </a:xfrm>
          <a:gradFill flip="none" rotWithShape="1">
            <a:gsLst>
              <a:gs pos="0">
                <a:srgbClr val="FFF200"/>
              </a:gs>
              <a:gs pos="52000">
                <a:srgbClr val="FF7A00"/>
              </a:gs>
              <a:gs pos="82000">
                <a:srgbClr val="FF0300"/>
              </a:gs>
              <a:gs pos="100000">
                <a:srgbClr val="4D0808"/>
              </a:gs>
            </a:gsLst>
            <a:path path="circle">
              <a:fillToRect l="50000" t="50000" r="50000" b="50000"/>
            </a:path>
            <a:tileRect/>
          </a:gradFill>
          <a:extLst/>
        </p:spPr>
        <p:txBody>
          <a:bodyPr/>
          <a:lstStyle/>
          <a:p>
            <a:pPr eaLnBrk="1" hangingPunct="1">
              <a:defRPr/>
            </a:pPr>
            <a:r>
              <a:rPr lang="en-AU" dirty="0" smtClean="0"/>
              <a:t>4.1 Recent Research Findings:</a:t>
            </a:r>
            <a:br>
              <a:rPr lang="en-AU" dirty="0" smtClean="0"/>
            </a:br>
            <a:r>
              <a:rPr lang="en-AU" dirty="0" smtClean="0"/>
              <a:t>The Cuban Experience</a:t>
            </a:r>
          </a:p>
        </p:txBody>
      </p:sp>
      <p:sp>
        <p:nvSpPr>
          <p:cNvPr id="28677" name="Content Placeholder 2"/>
          <p:cNvSpPr>
            <a:spLocks noGrp="1"/>
          </p:cNvSpPr>
          <p:nvPr>
            <p:ph idx="1"/>
          </p:nvPr>
        </p:nvSpPr>
        <p:spPr>
          <a:xfrm>
            <a:off x="457200" y="2781300"/>
            <a:ext cx="8229600" cy="3344863"/>
          </a:xfrm>
        </p:spPr>
        <p:txBody>
          <a:bodyPr/>
          <a:lstStyle/>
          <a:p>
            <a:pPr marL="0" indent="0" eaLnBrk="1" hangingPunct="1">
              <a:buFont typeface="Arial" charset="0"/>
              <a:buNone/>
            </a:pPr>
            <a:endParaRPr lang="en-US" smtClean="0"/>
          </a:p>
        </p:txBody>
      </p:sp>
    </p:spTree>
    <p:extLst>
      <p:ext uri="{BB962C8B-B14F-4D97-AF65-F5344CB8AC3E}">
        <p14:creationId xmlns:p14="http://schemas.microsoft.com/office/powerpoint/2010/main" val="320653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ba Ma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280920" cy="4482455"/>
          </a:xfrm>
          <a:prstGeom prst="rect">
            <a:avLst/>
          </a:prstGeom>
          <a:noFill/>
          <a:ln w="31750">
            <a:solidFill>
              <a:schemeClr val="tx1"/>
            </a:solidFill>
          </a:ln>
        </p:spPr>
      </p:pic>
      <p:sp>
        <p:nvSpPr>
          <p:cNvPr id="5" name="AutoShape 6"/>
          <p:cNvSpPr>
            <a:spLocks noChangeArrowheads="1"/>
          </p:cNvSpPr>
          <p:nvPr/>
        </p:nvSpPr>
        <p:spPr bwMode="auto">
          <a:xfrm>
            <a:off x="6732240" y="804224"/>
            <a:ext cx="504056" cy="3658438"/>
          </a:xfrm>
          <a:prstGeom prst="downArrow">
            <a:avLst>
              <a:gd name="adj1" fmla="val 28370"/>
              <a:gd name="adj2" fmla="val 12892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AU"/>
          </a:p>
        </p:txBody>
      </p:sp>
      <p:sp>
        <p:nvSpPr>
          <p:cNvPr id="7" name="Text Box 5"/>
          <p:cNvSpPr txBox="1">
            <a:spLocks noChangeArrowheads="1"/>
          </p:cNvSpPr>
          <p:nvPr/>
        </p:nvSpPr>
        <p:spPr bwMode="auto">
          <a:xfrm>
            <a:off x="5580112" y="342558"/>
            <a:ext cx="3024336" cy="4616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spcAft>
                <a:spcPts val="0"/>
              </a:spcAft>
            </a:pPr>
            <a:r>
              <a:rPr lang="en-AU" sz="2400" dirty="0">
                <a:effectLst/>
                <a:latin typeface="Times New Roman"/>
                <a:ea typeface="Times New Roman"/>
              </a:rPr>
              <a:t>IR= Intervened region</a:t>
            </a:r>
          </a:p>
        </p:txBody>
      </p:sp>
    </p:spTree>
    <p:extLst>
      <p:ext uri="{BB962C8B-B14F-4D97-AF65-F5344CB8AC3E}">
        <p14:creationId xmlns:p14="http://schemas.microsoft.com/office/powerpoint/2010/main" val="114207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Chart 1"/>
          <p:cNvGraphicFramePr>
            <a:graphicFrameLocks/>
          </p:cNvGraphicFramePr>
          <p:nvPr/>
        </p:nvGraphicFramePr>
        <p:xfrm>
          <a:off x="992188" y="785813"/>
          <a:ext cx="7302500" cy="5430837"/>
        </p:xfrm>
        <a:graphic>
          <a:graphicData uri="http://schemas.openxmlformats.org/presentationml/2006/ole">
            <mc:AlternateContent xmlns:mc="http://schemas.openxmlformats.org/markup-compatibility/2006">
              <mc:Choice xmlns:v="urn:schemas-microsoft-com:vml" Requires="v">
                <p:oleObj spid="_x0000_s1066" r:id="rId3" imgW="7303641" imgH="5432007" progId="Excel.Chart.8">
                  <p:embed/>
                </p:oleObj>
              </mc:Choice>
              <mc:Fallback>
                <p:oleObj r:id="rId3" imgW="7303641" imgH="543200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785813"/>
                        <a:ext cx="73025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TextBox 2"/>
          <p:cNvSpPr txBox="1">
            <a:spLocks noChangeArrowheads="1"/>
          </p:cNvSpPr>
          <p:nvPr/>
        </p:nvSpPr>
        <p:spPr bwMode="auto">
          <a:xfrm>
            <a:off x="684212" y="333375"/>
            <a:ext cx="8208267"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b="1" dirty="0"/>
              <a:t>Leptospirosis Confirmed Monthly Cases in IR and RC from 2004 to 2008</a:t>
            </a:r>
          </a:p>
        </p:txBody>
      </p:sp>
    </p:spTree>
    <p:extLst>
      <p:ext uri="{BB962C8B-B14F-4D97-AF65-F5344CB8AC3E}">
        <p14:creationId xmlns:p14="http://schemas.microsoft.com/office/powerpoint/2010/main" val="227162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a:bodyPr>
          <a:lstStyle/>
          <a:p>
            <a:pPr marL="0" indent="0">
              <a:buNone/>
            </a:pPr>
            <a:r>
              <a:rPr lang="en-AU" sz="3600" dirty="0" smtClean="0"/>
              <a:t>A. </a:t>
            </a:r>
            <a:r>
              <a:rPr lang="en-AU" sz="3600" b="1" dirty="0" smtClean="0"/>
              <a:t>Vaccination</a:t>
            </a:r>
            <a:r>
              <a:rPr lang="en-AU" sz="3600" dirty="0" smtClean="0"/>
              <a:t> </a:t>
            </a:r>
            <a:r>
              <a:rPr lang="en-AU" sz="3600" dirty="0"/>
              <a:t>provides a significant level of protection against some diseases, with low effectiveness against </a:t>
            </a:r>
            <a:r>
              <a:rPr lang="en-AU" sz="3600" dirty="0" smtClean="0"/>
              <a:t>others, </a:t>
            </a:r>
            <a:r>
              <a:rPr lang="en-AU" sz="3600" dirty="0"/>
              <a:t>and lowered effectiveness when there are changes in the strains of circulating antigens of any disease. Its short-term safety has been quantified, but studies of long-term safety are incomplete. </a:t>
            </a:r>
            <a:endParaRPr lang="en-AU" sz="3600" dirty="0" smtClean="0"/>
          </a:p>
          <a:p>
            <a:pPr marL="0" indent="0">
              <a:buNone/>
            </a:pPr>
            <a:endParaRPr lang="en-AU" dirty="0" smtClean="0"/>
          </a:p>
        </p:txBody>
      </p:sp>
    </p:spTree>
    <p:extLst>
      <p:ext uri="{BB962C8B-B14F-4D97-AF65-F5344CB8AC3E}">
        <p14:creationId xmlns:p14="http://schemas.microsoft.com/office/powerpoint/2010/main" val="282754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403350" y="274638"/>
            <a:ext cx="7283450" cy="1143000"/>
          </a:xfrm>
        </p:spPr>
        <p:txBody>
          <a:bodyPr anchor="t"/>
          <a:lstStyle/>
          <a:p>
            <a:pPr eaLnBrk="1" hangingPunct="1"/>
            <a:r>
              <a:rPr lang="en-AU" sz="2800" b="1" smtClean="0"/>
              <a:t>Leptospirosis in IR and RC, 2004-2008, monthly totals, with the 2007 predictive IR data</a:t>
            </a:r>
            <a:endParaRPr lang="en-AU" sz="2800" smtClean="0"/>
          </a:p>
        </p:txBody>
      </p:sp>
      <p:graphicFrame>
        <p:nvGraphicFramePr>
          <p:cNvPr id="4" name="Content Placeholder 3"/>
          <p:cNvGraphicFramePr>
            <a:graphicFrameLocks noGrp="1"/>
          </p:cNvGraphicFramePr>
          <p:nvPr>
            <p:ph idx="1"/>
          </p:nvPr>
        </p:nvGraphicFramePr>
        <p:xfrm>
          <a:off x="683568" y="1196752"/>
          <a:ext cx="806489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Down Arrow 4"/>
          <p:cNvSpPr/>
          <p:nvPr/>
        </p:nvSpPr>
        <p:spPr>
          <a:xfrm>
            <a:off x="8074025" y="1557338"/>
            <a:ext cx="117475"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Tree>
    <p:extLst>
      <p:ext uri="{BB962C8B-B14F-4D97-AF65-F5344CB8AC3E}">
        <p14:creationId xmlns:p14="http://schemas.microsoft.com/office/powerpoint/2010/main" val="252359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5616575" cy="633412"/>
          </a:xfrm>
          <a:solidFill>
            <a:srgbClr val="FFC000"/>
          </a:solidFill>
        </p:spPr>
        <p:txBody>
          <a:bodyPr rtlCol="0">
            <a:normAutofit fontScale="90000"/>
          </a:bodyPr>
          <a:lstStyle/>
          <a:p>
            <a:pPr eaLnBrk="1" fontAlgn="auto" hangingPunct="1">
              <a:spcAft>
                <a:spcPts val="0"/>
              </a:spcAft>
              <a:defRPr/>
            </a:pPr>
            <a:r>
              <a:rPr lang="en-AU" dirty="0" smtClean="0"/>
              <a:t/>
            </a:r>
            <a:br>
              <a:rPr lang="en-AU" dirty="0" smtClean="0"/>
            </a:br>
            <a:r>
              <a:rPr lang="en-AU" dirty="0" smtClean="0"/>
              <a:t>2012 Research </a:t>
            </a:r>
            <a:br>
              <a:rPr lang="en-AU" dirty="0" smtClean="0"/>
            </a:br>
            <a:endParaRPr lang="en-AU" dirty="0" smtClean="0"/>
          </a:p>
        </p:txBody>
      </p:sp>
      <p:sp>
        <p:nvSpPr>
          <p:cNvPr id="3" name="Content Placeholder 2"/>
          <p:cNvSpPr>
            <a:spLocks noGrp="1"/>
          </p:cNvSpPr>
          <p:nvPr>
            <p:ph idx="1"/>
          </p:nvPr>
        </p:nvSpPr>
        <p:spPr>
          <a:xfrm>
            <a:off x="457200" y="908050"/>
            <a:ext cx="8229600" cy="5218113"/>
          </a:xfrm>
        </p:spPr>
        <p:txBody>
          <a:bodyPr rtlCol="0">
            <a:normAutofit/>
          </a:bodyPr>
          <a:lstStyle/>
          <a:p>
            <a:pPr marL="0" indent="0" algn="ctr" eaLnBrk="1" fontAlgn="auto" hangingPunct="1">
              <a:spcAft>
                <a:spcPts val="0"/>
              </a:spcAft>
              <a:buFont typeface="Arial" pitchFamily="34" charset="0"/>
              <a:buNone/>
              <a:defRPr/>
            </a:pPr>
            <a:r>
              <a:rPr lang="en-AU" b="1" dirty="0" smtClean="0">
                <a:solidFill>
                  <a:schemeClr val="tx2">
                    <a:lumMod val="50000"/>
                  </a:schemeClr>
                </a:solidFill>
              </a:rPr>
              <a:t>Validation of Previous Analysis of the 2007 and 2008 Leptospirosis interventions involved: </a:t>
            </a:r>
          </a:p>
          <a:p>
            <a:pPr marL="571500" indent="-571500" eaLnBrk="1" fontAlgn="auto" hangingPunct="1">
              <a:spcAft>
                <a:spcPts val="0"/>
              </a:spcAft>
              <a:buFont typeface="Arial" pitchFamily="34" charset="0"/>
              <a:buAutoNum type="romanLcParenBoth"/>
              <a:defRPr/>
            </a:pPr>
            <a:r>
              <a:rPr lang="en-AU" dirty="0" smtClean="0"/>
              <a:t>Cleaning of existing raw data (weekly records of deaths and notifications) </a:t>
            </a:r>
          </a:p>
          <a:p>
            <a:pPr marL="571500" indent="-571500" eaLnBrk="1" fontAlgn="auto" hangingPunct="1">
              <a:spcAft>
                <a:spcPts val="0"/>
              </a:spcAft>
              <a:buFont typeface="Arial" pitchFamily="34" charset="0"/>
              <a:buAutoNum type="romanLcParenBoth"/>
              <a:defRPr/>
            </a:pPr>
            <a:r>
              <a:rPr lang="en-AU" dirty="0" smtClean="0"/>
              <a:t> Review of criticisms of Cuban report, especially and examination of the following possible confounding factors: vaccination, chemoprophylaxis, rainfall equivalence between 2004 and 2008, prevention awareness, use of a RCT.</a:t>
            </a:r>
          </a:p>
        </p:txBody>
      </p:sp>
    </p:spTree>
    <p:extLst>
      <p:ext uri="{BB962C8B-B14F-4D97-AF65-F5344CB8AC3E}">
        <p14:creationId xmlns:p14="http://schemas.microsoft.com/office/powerpoint/2010/main" val="161280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000125" y="214313"/>
            <a:ext cx="7686675" cy="5911850"/>
          </a:xfrm>
        </p:spPr>
        <p:txBody>
          <a:bodyPr/>
          <a:lstStyle/>
          <a:p>
            <a:pPr eaLnBrk="1" hangingPunct="1">
              <a:buFontTx/>
              <a:buNone/>
            </a:pPr>
            <a:endParaRPr lang="en-AU" smtClean="0"/>
          </a:p>
          <a:p>
            <a:pPr eaLnBrk="1" hangingPunct="1">
              <a:buFontTx/>
              <a:buNone/>
            </a:pPr>
            <a:endParaRPr lang="en-AU" smtClean="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071563"/>
            <a:ext cx="7572375" cy="49291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6" name="Rectangle 1"/>
          <p:cNvSpPr>
            <a:spLocks noChangeArrowheads="1"/>
          </p:cNvSpPr>
          <p:nvPr/>
        </p:nvSpPr>
        <p:spPr bwMode="auto">
          <a:xfrm>
            <a:off x="1214438" y="644525"/>
            <a:ext cx="7929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AU" sz="2000" b="1">
                <a:latin typeface="Calibri" pitchFamily="34" charset="0"/>
                <a:cs typeface="Calibri" pitchFamily="34" charset="0"/>
              </a:rPr>
              <a:t>Leptospirosis in 2007, actual and predicted incidence</a:t>
            </a:r>
            <a:endParaRPr lang="en-AU" sz="2000"/>
          </a:p>
        </p:txBody>
      </p:sp>
    </p:spTree>
    <p:extLst>
      <p:ext uri="{BB962C8B-B14F-4D97-AF65-F5344CB8AC3E}">
        <p14:creationId xmlns:p14="http://schemas.microsoft.com/office/powerpoint/2010/main" val="846762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Chart 1"/>
          <p:cNvGraphicFramePr>
            <a:graphicFrameLocks/>
          </p:cNvGraphicFramePr>
          <p:nvPr/>
        </p:nvGraphicFramePr>
        <p:xfrm>
          <a:off x="488950" y="857250"/>
          <a:ext cx="8237538" cy="5646738"/>
        </p:xfrm>
        <a:graphic>
          <a:graphicData uri="http://schemas.openxmlformats.org/presentationml/2006/ole">
            <mc:AlternateContent xmlns:mc="http://schemas.openxmlformats.org/markup-compatibility/2006">
              <mc:Choice xmlns:v="urn:schemas-microsoft-com:vml" Requires="v">
                <p:oleObj spid="_x0000_s2090" r:id="rId3" imgW="8242506" imgH="5645385" progId="Excel.Chart.8">
                  <p:embed/>
                </p:oleObj>
              </mc:Choice>
              <mc:Fallback>
                <p:oleObj r:id="rId3" imgW="8242506" imgH="564538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57250"/>
                        <a:ext cx="8237538"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215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45396772"/>
              </p:ext>
            </p:extLst>
          </p:nvPr>
        </p:nvGraphicFramePr>
        <p:xfrm>
          <a:off x="683568" y="620688"/>
          <a:ext cx="7848872"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292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Chart 1"/>
          <p:cNvGraphicFramePr>
            <a:graphicFrameLocks/>
          </p:cNvGraphicFramePr>
          <p:nvPr/>
        </p:nvGraphicFramePr>
        <p:xfrm>
          <a:off x="200025" y="282575"/>
          <a:ext cx="8815388" cy="6026150"/>
        </p:xfrm>
        <a:graphic>
          <a:graphicData uri="http://schemas.openxmlformats.org/presentationml/2006/ole">
            <mc:AlternateContent xmlns:mc="http://schemas.openxmlformats.org/markup-compatibility/2006">
              <mc:Choice xmlns:v="urn:schemas-microsoft-com:vml" Requires="v">
                <p:oleObj spid="_x0000_s3114" name="Chart" r:id="rId3" imgW="8763091" imgH="5429174" progId="Excel.Chart.8">
                  <p:embed/>
                </p:oleObj>
              </mc:Choice>
              <mc:Fallback>
                <p:oleObj name="Chart" r:id="rId3" imgW="8763091" imgH="542917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82575"/>
                        <a:ext cx="8815388"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978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Chart 1"/>
          <p:cNvGraphicFramePr>
            <a:graphicFrameLocks/>
          </p:cNvGraphicFramePr>
          <p:nvPr/>
        </p:nvGraphicFramePr>
        <p:xfrm>
          <a:off x="273050" y="549275"/>
          <a:ext cx="8597900" cy="5975350"/>
        </p:xfrm>
        <a:graphic>
          <a:graphicData uri="http://schemas.openxmlformats.org/presentationml/2006/ole">
            <mc:AlternateContent xmlns:mc="http://schemas.openxmlformats.org/markup-compatibility/2006">
              <mc:Choice xmlns:v="urn:schemas-microsoft-com:vml" Requires="v">
                <p:oleObj spid="_x0000_s4138" name="Chart" r:id="rId3" imgW="8591678" imgH="6353157" progId="Excel.Chart.8">
                  <p:embed/>
                </p:oleObj>
              </mc:Choice>
              <mc:Fallback>
                <p:oleObj name="Chart" r:id="rId3" imgW="8591678" imgH="635315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549275"/>
                        <a:ext cx="85979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253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Chart 1"/>
          <p:cNvGraphicFramePr>
            <a:graphicFrameLocks/>
          </p:cNvGraphicFramePr>
          <p:nvPr/>
        </p:nvGraphicFramePr>
        <p:xfrm>
          <a:off x="200025" y="404813"/>
          <a:ext cx="8815388" cy="6243637"/>
        </p:xfrm>
        <a:graphic>
          <a:graphicData uri="http://schemas.openxmlformats.org/presentationml/2006/ole">
            <mc:AlternateContent xmlns:mc="http://schemas.openxmlformats.org/markup-compatibility/2006">
              <mc:Choice xmlns:v="urn:schemas-microsoft-com:vml" Requires="v">
                <p:oleObj spid="_x0000_s5162" name="Chart" r:id="rId3" imgW="8763091" imgH="6077015" progId="Excel.Chart.8">
                  <p:embed/>
                </p:oleObj>
              </mc:Choice>
              <mc:Fallback>
                <p:oleObj name="Chart" r:id="rId3" imgW="8763091" imgH="607701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04813"/>
                        <a:ext cx="8815388"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980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Chart 1"/>
          <p:cNvGraphicFramePr>
            <a:graphicFrameLocks/>
          </p:cNvGraphicFramePr>
          <p:nvPr/>
        </p:nvGraphicFramePr>
        <p:xfrm>
          <a:off x="344488" y="285750"/>
          <a:ext cx="8359775" cy="5770563"/>
        </p:xfrm>
        <a:graphic>
          <a:graphicData uri="http://schemas.openxmlformats.org/presentationml/2006/ole">
            <mc:AlternateContent xmlns:mc="http://schemas.openxmlformats.org/markup-compatibility/2006">
              <mc:Choice xmlns:v="urn:schemas-microsoft-com:vml" Requires="v">
                <p:oleObj spid="_x0000_s6186" name="Chart" r:id="rId3" imgW="8381934" imgH="5791155" progId="Excel.Chart.8">
                  <p:embed/>
                </p:oleObj>
              </mc:Choice>
              <mc:Fallback>
                <p:oleObj name="Chart" r:id="rId3" imgW="8381934" imgH="57911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85750"/>
                        <a:ext cx="8359775"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0816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9"/>
            <a:ext cx="8229600" cy="1282153"/>
          </a:xfrm>
          <a:gradFill flip="none" rotWithShape="1">
            <a:gsLst>
              <a:gs pos="0">
                <a:srgbClr val="FFF200"/>
              </a:gs>
              <a:gs pos="52000">
                <a:srgbClr val="FF7A00"/>
              </a:gs>
              <a:gs pos="82000">
                <a:srgbClr val="FF0300"/>
              </a:gs>
              <a:gs pos="100000">
                <a:srgbClr val="4D0808"/>
              </a:gs>
            </a:gsLst>
            <a:path path="circle">
              <a:fillToRect l="50000" t="50000" r="50000" b="50000"/>
            </a:path>
            <a:tileRect/>
          </a:gradFill>
          <a:extLst/>
        </p:spPr>
        <p:txBody>
          <a:bodyPr>
            <a:normAutofit fontScale="90000"/>
          </a:bodyPr>
          <a:lstStyle/>
          <a:p>
            <a:pPr eaLnBrk="1" hangingPunct="1">
              <a:defRPr/>
            </a:pPr>
            <a:r>
              <a:rPr lang="en-AU" dirty="0" smtClean="0"/>
              <a:t>4.2 Recent Research Findings:</a:t>
            </a:r>
            <a:br>
              <a:rPr lang="en-AU" dirty="0" smtClean="0"/>
            </a:br>
            <a:r>
              <a:rPr lang="en-AU" dirty="0" smtClean="0"/>
              <a:t>The Indian Experience</a:t>
            </a:r>
          </a:p>
        </p:txBody>
      </p:sp>
      <p:sp>
        <p:nvSpPr>
          <p:cNvPr id="28677" name="Content Placeholder 2"/>
          <p:cNvSpPr>
            <a:spLocks noGrp="1"/>
          </p:cNvSpPr>
          <p:nvPr>
            <p:ph idx="1"/>
          </p:nvPr>
        </p:nvSpPr>
        <p:spPr>
          <a:xfrm>
            <a:off x="457200" y="1556792"/>
            <a:ext cx="8229600" cy="4968552"/>
          </a:xfrm>
        </p:spPr>
        <p:txBody>
          <a:bodyPr>
            <a:normAutofit/>
          </a:bodyPr>
          <a:lstStyle/>
          <a:p>
            <a:pPr marL="0" indent="0">
              <a:buNone/>
            </a:pPr>
            <a:endParaRPr lang="en-AU" dirty="0"/>
          </a:p>
          <a:p>
            <a:pPr marL="0" indent="0" eaLnBrk="1" hangingPunct="1">
              <a:buFont typeface="Arial" charset="0"/>
              <a:buNone/>
            </a:pPr>
            <a:endParaRPr lang="en-US" dirty="0" smtClean="0"/>
          </a:p>
        </p:txBody>
      </p:sp>
    </p:spTree>
    <p:extLst>
      <p:ext uri="{BB962C8B-B14F-4D97-AF65-F5344CB8AC3E}">
        <p14:creationId xmlns:p14="http://schemas.microsoft.com/office/powerpoint/2010/main" val="13813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lnSpcReduction="10000"/>
          </a:bodyPr>
          <a:lstStyle/>
          <a:p>
            <a:pPr marL="0" indent="0">
              <a:buNone/>
            </a:pPr>
            <a:r>
              <a:rPr lang="en-AU" dirty="0" smtClean="0"/>
              <a:t>A. </a:t>
            </a:r>
            <a:r>
              <a:rPr lang="en-AU" b="1" dirty="0" smtClean="0"/>
              <a:t>Vaccination</a:t>
            </a:r>
            <a:r>
              <a:rPr lang="en-AU" dirty="0" smtClean="0"/>
              <a:t> </a:t>
            </a:r>
            <a:r>
              <a:rPr lang="en-AU" dirty="0"/>
              <a:t>provides a significant level of protection against some diseases, with low effectiveness against </a:t>
            </a:r>
            <a:r>
              <a:rPr lang="en-AU" dirty="0" smtClean="0"/>
              <a:t>others, </a:t>
            </a:r>
            <a:r>
              <a:rPr lang="en-AU" dirty="0"/>
              <a:t>and lowered effectiveness when there are changes in the strains of circulating antigens of any disease. Its short-term safety has been quantified, but studies of long-term safety are incomplete. </a:t>
            </a:r>
            <a:endParaRPr lang="en-AU" dirty="0" smtClean="0"/>
          </a:p>
          <a:p>
            <a:pPr marL="0" indent="0">
              <a:buNone/>
            </a:pPr>
            <a:endParaRPr lang="en-AU" sz="2000" dirty="0" smtClean="0"/>
          </a:p>
          <a:p>
            <a:pPr marL="0" indent="0">
              <a:buNone/>
            </a:pPr>
            <a:r>
              <a:rPr lang="en-AU" sz="3600" dirty="0" smtClean="0"/>
              <a:t>B. </a:t>
            </a:r>
            <a:r>
              <a:rPr lang="en-AU" sz="3600" b="1" dirty="0" smtClean="0"/>
              <a:t>Homœoprophylaxis</a:t>
            </a:r>
            <a:r>
              <a:rPr lang="en-AU" sz="3600" dirty="0" smtClean="0"/>
              <a:t> (HP) claims </a:t>
            </a:r>
            <a:r>
              <a:rPr lang="en-AU" sz="3600" dirty="0"/>
              <a:t>a similar level of effectiveness as vaccination with significantly less risk of short or long-term adverse events. </a:t>
            </a:r>
          </a:p>
        </p:txBody>
      </p:sp>
    </p:spTree>
    <p:extLst>
      <p:ext uri="{BB962C8B-B14F-4D97-AF65-F5344CB8AC3E}">
        <p14:creationId xmlns:p14="http://schemas.microsoft.com/office/powerpoint/2010/main" val="2236392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ata A-F\BOOKS\9 Vaccination  A R R A\6th Edition\Ref to read for 7th ed\Children's Vaccine Program - Andhra Pradesh Builds a Model Immunization System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9104"/>
            <a:ext cx="5760639" cy="626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73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AU" dirty="0" smtClean="0"/>
              <a:t>Method</a:t>
            </a:r>
            <a:endParaRPr lang="en-AU" dirty="0"/>
          </a:p>
        </p:txBody>
      </p:sp>
      <p:sp>
        <p:nvSpPr>
          <p:cNvPr id="3" name="Content Placeholder 2"/>
          <p:cNvSpPr>
            <a:spLocks noGrp="1"/>
          </p:cNvSpPr>
          <p:nvPr>
            <p:ph idx="1"/>
          </p:nvPr>
        </p:nvSpPr>
        <p:spPr>
          <a:xfrm>
            <a:off x="395536" y="980728"/>
            <a:ext cx="8229600" cy="4929411"/>
          </a:xfrm>
        </p:spPr>
        <p:txBody>
          <a:bodyPr>
            <a:noAutofit/>
          </a:bodyPr>
          <a:lstStyle/>
          <a:p>
            <a:r>
              <a:rPr lang="en-AU" sz="2800" dirty="0"/>
              <a:t>The following prophylactic program was implemented:</a:t>
            </a:r>
          </a:p>
          <a:p>
            <a:r>
              <a:rPr lang="en-AU" sz="2800" dirty="0"/>
              <a:t>Days 1, 2, 3:  Belladonna 200</a:t>
            </a:r>
          </a:p>
          <a:p>
            <a:r>
              <a:rPr lang="en-AU" sz="2800" dirty="0"/>
              <a:t>Day 10, </a:t>
            </a:r>
            <a:r>
              <a:rPr lang="en-AU" sz="2800" dirty="0" err="1"/>
              <a:t>Calc</a:t>
            </a:r>
            <a:r>
              <a:rPr lang="en-AU" sz="2800" dirty="0"/>
              <a:t> Carb 200 </a:t>
            </a:r>
          </a:p>
          <a:p>
            <a:r>
              <a:rPr lang="en-AU" sz="2800" dirty="0"/>
              <a:t>Day 25, </a:t>
            </a:r>
            <a:r>
              <a:rPr lang="en-AU" sz="2800" dirty="0" err="1"/>
              <a:t>Tuberculinum</a:t>
            </a:r>
            <a:r>
              <a:rPr lang="en-AU" sz="2800" dirty="0"/>
              <a:t> M </a:t>
            </a:r>
          </a:p>
          <a:p>
            <a:r>
              <a:rPr lang="en-AU" sz="2800" dirty="0"/>
              <a:t>The remedies were administered in a phased manner to all children in the age group of 0 to 15 years in the month of August every year for three consecutive years. Symptom similarity, complimentary relationship, virulence and underlying Miasms were taken into consideration while selecting these drugs. This project was named as B.C.T</a:t>
            </a:r>
            <a:r>
              <a:rPr lang="en-AU" sz="2800" dirty="0" smtClean="0"/>
              <a:t>.</a:t>
            </a:r>
            <a:endParaRPr lang="en-AU" sz="2800" dirty="0"/>
          </a:p>
        </p:txBody>
      </p:sp>
    </p:spTree>
    <p:extLst>
      <p:ext uri="{BB962C8B-B14F-4D97-AF65-F5344CB8AC3E}">
        <p14:creationId xmlns:p14="http://schemas.microsoft.com/office/powerpoint/2010/main" val="67962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AU" sz="2800" dirty="0"/>
              <a:t>Japanese Encephalitis Incidence in Andhra Pradesh 1991-2004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5345693"/>
              </p:ext>
            </p:extLst>
          </p:nvPr>
        </p:nvGraphicFramePr>
        <p:xfrm>
          <a:off x="1547664" y="1052736"/>
          <a:ext cx="6192688" cy="5608320"/>
        </p:xfrm>
        <a:graphic>
          <a:graphicData uri="http://schemas.openxmlformats.org/drawingml/2006/table">
            <a:tbl>
              <a:tblPr firstRow="1" firstCol="1" bandRow="1">
                <a:tableStyleId>{5C22544A-7EE6-4342-B048-85BDC9FD1C3A}</a:tableStyleId>
              </a:tblPr>
              <a:tblGrid>
                <a:gridCol w="1900795"/>
                <a:gridCol w="2275668"/>
                <a:gridCol w="2016225"/>
              </a:tblGrid>
              <a:tr h="326437">
                <a:tc>
                  <a:txBody>
                    <a:bodyPr/>
                    <a:lstStyle/>
                    <a:p>
                      <a:pPr>
                        <a:spcAft>
                          <a:spcPts val="0"/>
                        </a:spcAft>
                      </a:pPr>
                      <a:r>
                        <a:rPr lang="en-AU" sz="3200" dirty="0">
                          <a:effectLst/>
                        </a:rPr>
                        <a:t>Year</a:t>
                      </a:r>
                      <a:endParaRPr lang="en-AU" sz="3200" dirty="0">
                        <a:effectLst/>
                        <a:latin typeface="Times New Roman"/>
                        <a:ea typeface="Times New Roman"/>
                      </a:endParaRPr>
                    </a:p>
                  </a:txBody>
                  <a:tcPr marL="68580" marR="68580" marT="0" marB="0"/>
                </a:tc>
                <a:tc>
                  <a:txBody>
                    <a:bodyPr/>
                    <a:lstStyle/>
                    <a:p>
                      <a:pPr>
                        <a:spcAft>
                          <a:spcPts val="0"/>
                        </a:spcAft>
                      </a:pPr>
                      <a:r>
                        <a:rPr lang="en-AU" sz="3200" dirty="0">
                          <a:effectLst/>
                        </a:rPr>
                        <a:t>Cases</a:t>
                      </a:r>
                      <a:endParaRPr lang="en-AU" sz="3200" dirty="0">
                        <a:effectLst/>
                        <a:latin typeface="Times New Roman"/>
                        <a:ea typeface="Times New Roman"/>
                      </a:endParaRPr>
                    </a:p>
                  </a:txBody>
                  <a:tcPr marL="68580" marR="68580" marT="0" marB="0"/>
                </a:tc>
                <a:tc>
                  <a:txBody>
                    <a:bodyPr/>
                    <a:lstStyle/>
                    <a:p>
                      <a:pPr>
                        <a:spcAft>
                          <a:spcPts val="0"/>
                        </a:spcAft>
                      </a:pPr>
                      <a:r>
                        <a:rPr lang="en-AU" sz="3200">
                          <a:effectLst/>
                        </a:rPr>
                        <a:t>Deaths</a:t>
                      </a:r>
                      <a:endParaRPr lang="en-AU" sz="3200">
                        <a:effectLst/>
                        <a:latin typeface="Times New Roman"/>
                        <a:ea typeface="Times New Roman"/>
                      </a:endParaRPr>
                    </a:p>
                  </a:txBody>
                  <a:tcPr marL="68580" marR="68580" marT="0" marB="0"/>
                </a:tc>
              </a:tr>
              <a:tr h="326437">
                <a:tc>
                  <a:txBody>
                    <a:bodyPr/>
                    <a:lstStyle/>
                    <a:p>
                      <a:pPr>
                        <a:spcAft>
                          <a:spcPts val="0"/>
                        </a:spcAft>
                      </a:pPr>
                      <a:r>
                        <a:rPr lang="en-AU" sz="2400">
                          <a:effectLst/>
                        </a:rPr>
                        <a:t>1991</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528</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213</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1992</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143</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56</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1993</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1185</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461</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1994</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261</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10</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1995</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986</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269</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1996</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332</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108</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1997</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984</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247</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1998</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524</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192</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dirty="0">
                          <a:solidFill>
                            <a:schemeClr val="tx1"/>
                          </a:solidFill>
                          <a:effectLst/>
                        </a:rPr>
                        <a:t>1999</a:t>
                      </a:r>
                      <a:endParaRPr lang="en-AU" sz="2400" dirty="0">
                        <a:solidFill>
                          <a:schemeClr val="tx1"/>
                        </a:solidFill>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a:effectLst/>
                        </a:rPr>
                        <a:t>1036</a:t>
                      </a:r>
                      <a:endParaRPr lang="en-AU" sz="240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a:effectLst/>
                        </a:rPr>
                        <a:t>203</a:t>
                      </a:r>
                      <a:endParaRPr lang="en-AU" sz="2400">
                        <a:effectLst/>
                        <a:latin typeface="Times New Roman"/>
                        <a:ea typeface="Times New Roman"/>
                      </a:endParaRPr>
                    </a:p>
                  </a:txBody>
                  <a:tcPr marL="68580" marR="68580" marT="0" marB="0">
                    <a:solidFill>
                      <a:schemeClr val="accent6">
                        <a:lumMod val="60000"/>
                        <a:lumOff val="40000"/>
                      </a:schemeClr>
                    </a:solidFill>
                  </a:tcPr>
                </a:tc>
              </a:tr>
              <a:tr h="326437">
                <a:tc>
                  <a:txBody>
                    <a:bodyPr/>
                    <a:lstStyle/>
                    <a:p>
                      <a:pPr>
                        <a:spcAft>
                          <a:spcPts val="0"/>
                        </a:spcAft>
                      </a:pPr>
                      <a:r>
                        <a:rPr lang="en-AU" sz="2400" dirty="0">
                          <a:solidFill>
                            <a:schemeClr val="tx1"/>
                          </a:solidFill>
                          <a:effectLst/>
                        </a:rPr>
                        <a:t>2000</a:t>
                      </a:r>
                      <a:endParaRPr lang="en-AU" sz="2400" dirty="0">
                        <a:solidFill>
                          <a:schemeClr val="tx1"/>
                        </a:solidFill>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dirty="0">
                          <a:effectLst/>
                        </a:rPr>
                        <a:t>343</a:t>
                      </a:r>
                      <a:endParaRPr lang="en-AU" sz="2400" dirty="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a:effectLst/>
                        </a:rPr>
                        <a:t>72</a:t>
                      </a:r>
                      <a:endParaRPr lang="en-AU" sz="2400">
                        <a:effectLst/>
                        <a:latin typeface="Times New Roman"/>
                        <a:ea typeface="Times New Roman"/>
                      </a:endParaRPr>
                    </a:p>
                  </a:txBody>
                  <a:tcPr marL="68580" marR="68580" marT="0" marB="0">
                    <a:solidFill>
                      <a:schemeClr val="accent6">
                        <a:lumMod val="60000"/>
                        <a:lumOff val="40000"/>
                      </a:schemeClr>
                    </a:solidFill>
                  </a:tcPr>
                </a:tc>
              </a:tr>
              <a:tr h="326437">
                <a:tc>
                  <a:txBody>
                    <a:bodyPr/>
                    <a:lstStyle/>
                    <a:p>
                      <a:pPr>
                        <a:spcAft>
                          <a:spcPts val="0"/>
                        </a:spcAft>
                      </a:pPr>
                      <a:r>
                        <a:rPr lang="en-AU" sz="2400" dirty="0">
                          <a:solidFill>
                            <a:schemeClr val="tx1"/>
                          </a:solidFill>
                          <a:effectLst/>
                        </a:rPr>
                        <a:t>2001</a:t>
                      </a:r>
                      <a:endParaRPr lang="en-AU" sz="2400" dirty="0">
                        <a:solidFill>
                          <a:schemeClr val="tx1"/>
                        </a:solidFill>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dirty="0">
                          <a:effectLst/>
                        </a:rPr>
                        <a:t>33</a:t>
                      </a:r>
                      <a:endParaRPr lang="en-AU" sz="2400" dirty="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dirty="0">
                          <a:effectLst/>
                        </a:rPr>
                        <a:t>4</a:t>
                      </a:r>
                      <a:endParaRPr lang="en-AU" sz="2400" dirty="0">
                        <a:effectLst/>
                        <a:latin typeface="Times New Roman"/>
                        <a:ea typeface="Times New Roman"/>
                      </a:endParaRPr>
                    </a:p>
                  </a:txBody>
                  <a:tcPr marL="68580" marR="68580" marT="0" marB="0">
                    <a:solidFill>
                      <a:schemeClr val="accent6">
                        <a:lumMod val="60000"/>
                        <a:lumOff val="40000"/>
                      </a:schemeClr>
                    </a:solidFill>
                  </a:tcPr>
                </a:tc>
              </a:tr>
              <a:tr h="326437">
                <a:tc>
                  <a:txBody>
                    <a:bodyPr/>
                    <a:lstStyle/>
                    <a:p>
                      <a:pPr>
                        <a:spcAft>
                          <a:spcPts val="0"/>
                        </a:spcAft>
                      </a:pPr>
                      <a:r>
                        <a:rPr lang="en-AU" sz="2400">
                          <a:effectLst/>
                        </a:rPr>
                        <a:t>2002</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18</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0</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dirty="0" smtClean="0">
                          <a:effectLst/>
                        </a:rPr>
                        <a:t>2003</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0</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0</a:t>
                      </a:r>
                      <a:endParaRPr lang="en-AU" sz="2400">
                        <a:effectLst/>
                        <a:latin typeface="Times New Roman"/>
                        <a:ea typeface="Times New Roman"/>
                      </a:endParaRPr>
                    </a:p>
                  </a:txBody>
                  <a:tcPr marL="68580" marR="68580" marT="0" marB="0"/>
                </a:tc>
              </a:tr>
              <a:tr h="326437">
                <a:tc>
                  <a:txBody>
                    <a:bodyPr/>
                    <a:lstStyle/>
                    <a:p>
                      <a:pPr>
                        <a:spcAft>
                          <a:spcPts val="0"/>
                        </a:spcAft>
                      </a:pPr>
                      <a:r>
                        <a:rPr lang="en-AU" sz="2400">
                          <a:effectLst/>
                        </a:rPr>
                        <a:t>2004</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0</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0</a:t>
                      </a:r>
                      <a:endParaRPr lang="en-AU"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30564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Japanese Encephalitis in 2001 in some states in India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1733830"/>
              </p:ext>
            </p:extLst>
          </p:nvPr>
        </p:nvGraphicFramePr>
        <p:xfrm>
          <a:off x="467543" y="1484784"/>
          <a:ext cx="8208912" cy="4023360"/>
        </p:xfrm>
        <a:graphic>
          <a:graphicData uri="http://schemas.openxmlformats.org/drawingml/2006/table">
            <a:tbl>
              <a:tblPr firstRow="1" firstCol="1" bandRow="1">
                <a:tableStyleId>{5C22544A-7EE6-4342-B048-85BDC9FD1C3A}</a:tableStyleId>
              </a:tblPr>
              <a:tblGrid>
                <a:gridCol w="2130548"/>
                <a:gridCol w="1146774"/>
                <a:gridCol w="1147930"/>
                <a:gridCol w="1317865"/>
                <a:gridCol w="1317865"/>
                <a:gridCol w="1147930"/>
              </a:tblGrid>
              <a:tr h="0">
                <a:tc>
                  <a:txBody>
                    <a:bodyPr/>
                    <a:lstStyle/>
                    <a:p>
                      <a:pPr>
                        <a:spcAft>
                          <a:spcPts val="0"/>
                        </a:spcAft>
                      </a:pPr>
                      <a:r>
                        <a:rPr lang="en-AU" sz="2400" dirty="0">
                          <a:effectLst/>
                        </a:rPr>
                        <a:t>State</a:t>
                      </a:r>
                      <a:endParaRPr lang="en-AU" sz="2400" dirty="0">
                        <a:effectLst/>
                        <a:latin typeface="Times New Roman"/>
                        <a:ea typeface="Times New Roman"/>
                      </a:endParaRPr>
                    </a:p>
                  </a:txBody>
                  <a:tcPr marL="68580" marR="68580" marT="0" marB="0"/>
                </a:tc>
                <a:tc>
                  <a:txBody>
                    <a:bodyPr/>
                    <a:lstStyle/>
                    <a:p>
                      <a:pPr indent="22860">
                        <a:spcAft>
                          <a:spcPts val="0"/>
                        </a:spcAft>
                      </a:pPr>
                      <a:r>
                        <a:rPr lang="en-AU" sz="2400">
                          <a:effectLst/>
                        </a:rPr>
                        <a:t>Cases</a:t>
                      </a:r>
                      <a:endParaRPr lang="en-AU" sz="2400">
                        <a:effectLst/>
                        <a:latin typeface="Times New Roman"/>
                        <a:ea typeface="Times New Roman"/>
                      </a:endParaRPr>
                    </a:p>
                  </a:txBody>
                  <a:tcPr marL="68580" marR="68580" marT="0" marB="0"/>
                </a:tc>
                <a:tc>
                  <a:txBody>
                    <a:bodyPr/>
                    <a:lstStyle/>
                    <a:p>
                      <a:pPr indent="22860">
                        <a:spcAft>
                          <a:spcPts val="0"/>
                        </a:spcAft>
                      </a:pPr>
                      <a:r>
                        <a:rPr lang="en-AU" sz="2400">
                          <a:effectLst/>
                        </a:rPr>
                        <a:t>Deaths</a:t>
                      </a:r>
                      <a:endParaRPr lang="en-AU" sz="2400">
                        <a:effectLst/>
                        <a:latin typeface="Times New Roman"/>
                        <a:ea typeface="Times New Roman"/>
                      </a:endParaRPr>
                    </a:p>
                  </a:txBody>
                  <a:tcPr marL="68580" marR="68580" marT="0" marB="0"/>
                </a:tc>
                <a:tc>
                  <a:txBody>
                    <a:bodyPr/>
                    <a:lstStyle/>
                    <a:p>
                      <a:pPr indent="-68580">
                        <a:spcAft>
                          <a:spcPts val="0"/>
                        </a:spcAft>
                      </a:pPr>
                      <a:r>
                        <a:rPr lang="en-AU" sz="2400">
                          <a:effectLst/>
                        </a:rPr>
                        <a:t> 2011 Pop.</a:t>
                      </a:r>
                    </a:p>
                    <a:p>
                      <a:pPr indent="22860">
                        <a:spcAft>
                          <a:spcPts val="0"/>
                        </a:spcAft>
                      </a:pPr>
                      <a:r>
                        <a:rPr lang="en-AU" sz="2400">
                          <a:effectLst/>
                        </a:rPr>
                        <a:t>million</a:t>
                      </a:r>
                      <a:endParaRPr lang="en-AU" sz="2400">
                        <a:effectLst/>
                        <a:latin typeface="Times New Roman"/>
                        <a:ea typeface="Times New Roman"/>
                      </a:endParaRPr>
                    </a:p>
                  </a:txBody>
                  <a:tcPr marL="68580" marR="68580" marT="0" marB="0"/>
                </a:tc>
                <a:tc>
                  <a:txBody>
                    <a:bodyPr/>
                    <a:lstStyle/>
                    <a:p>
                      <a:pPr indent="-68580">
                        <a:spcAft>
                          <a:spcPts val="0"/>
                        </a:spcAft>
                      </a:pPr>
                      <a:r>
                        <a:rPr lang="en-AU" sz="2400" b="1" dirty="0">
                          <a:solidFill>
                            <a:schemeClr val="tx1"/>
                          </a:solidFill>
                          <a:effectLst/>
                        </a:rPr>
                        <a:t> Cases/</a:t>
                      </a:r>
                    </a:p>
                    <a:p>
                      <a:pPr indent="-68580">
                        <a:spcAft>
                          <a:spcPts val="0"/>
                        </a:spcAft>
                      </a:pPr>
                      <a:r>
                        <a:rPr lang="en-AU" sz="2400" b="1" dirty="0">
                          <a:solidFill>
                            <a:schemeClr val="tx1"/>
                          </a:solidFill>
                          <a:effectLst/>
                        </a:rPr>
                        <a:t> mill (est.)</a:t>
                      </a:r>
                      <a:endParaRPr lang="en-AU" sz="2400" b="1" dirty="0">
                        <a:solidFill>
                          <a:schemeClr val="tx1"/>
                        </a:solidFill>
                        <a:effectLst/>
                        <a:latin typeface="Times New Roman"/>
                        <a:ea typeface="Times New Roman"/>
                      </a:endParaRPr>
                    </a:p>
                  </a:txBody>
                  <a:tcPr marL="68580" marR="68580" marT="0" marB="0"/>
                </a:tc>
                <a:tc>
                  <a:txBody>
                    <a:bodyPr/>
                    <a:lstStyle/>
                    <a:p>
                      <a:pPr indent="22860">
                        <a:spcAft>
                          <a:spcPts val="0"/>
                        </a:spcAft>
                      </a:pPr>
                      <a:r>
                        <a:rPr lang="en-AU" sz="2400">
                          <a:effectLst/>
                        </a:rPr>
                        <a:t>Cases/Deaths</a:t>
                      </a:r>
                      <a:endParaRPr lang="en-AU" sz="2400">
                        <a:effectLst/>
                        <a:latin typeface="Times New Roman"/>
                        <a:ea typeface="Times New Roman"/>
                      </a:endParaRPr>
                    </a:p>
                  </a:txBody>
                  <a:tcPr marL="68580" marR="68580" marT="0" marB="0"/>
                </a:tc>
              </a:tr>
              <a:tr h="0">
                <a:tc>
                  <a:txBody>
                    <a:bodyPr/>
                    <a:lstStyle/>
                    <a:p>
                      <a:pPr>
                        <a:spcAft>
                          <a:spcPts val="0"/>
                        </a:spcAft>
                      </a:pPr>
                      <a:r>
                        <a:rPr lang="en-AU" sz="2400" dirty="0">
                          <a:effectLst/>
                        </a:rPr>
                        <a:t>West Bengal</a:t>
                      </a:r>
                      <a:endParaRPr lang="en-AU" sz="2400" dirty="0">
                        <a:effectLst/>
                        <a:latin typeface="Times New Roman"/>
                        <a:ea typeface="Times New Roman"/>
                      </a:endParaRPr>
                    </a:p>
                  </a:txBody>
                  <a:tcPr marL="68580" marR="68580" marT="0" marB="0"/>
                </a:tc>
                <a:tc>
                  <a:txBody>
                    <a:bodyPr/>
                    <a:lstStyle/>
                    <a:p>
                      <a:pPr algn="r">
                        <a:spcAft>
                          <a:spcPts val="0"/>
                        </a:spcAft>
                      </a:pPr>
                      <a:r>
                        <a:rPr lang="en-AU" sz="2400" dirty="0">
                          <a:effectLst/>
                        </a:rPr>
                        <a:t>97</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14</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91.4</a:t>
                      </a:r>
                      <a:endParaRPr lang="en-AU" sz="240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1.1</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a:effectLst/>
                        </a:rPr>
                        <a:t>6.9</a:t>
                      </a:r>
                      <a:endParaRPr lang="en-AU" sz="2400">
                        <a:effectLst/>
                        <a:latin typeface="Times New Roman"/>
                        <a:ea typeface="Times New Roman"/>
                      </a:endParaRPr>
                    </a:p>
                  </a:txBody>
                  <a:tcPr marL="68580" marR="68580" marT="0" marB="0"/>
                </a:tc>
              </a:tr>
              <a:tr h="0">
                <a:tc>
                  <a:txBody>
                    <a:bodyPr/>
                    <a:lstStyle/>
                    <a:p>
                      <a:pPr>
                        <a:spcAft>
                          <a:spcPts val="0"/>
                        </a:spcAft>
                      </a:pPr>
                      <a:r>
                        <a:rPr lang="en-AU" sz="2400">
                          <a:effectLst/>
                        </a:rPr>
                        <a:t>Uttar Pradesh</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625</a:t>
                      </a:r>
                      <a:endParaRPr lang="en-AU" sz="2400" dirty="0">
                        <a:effectLst/>
                        <a:latin typeface="Times New Roman"/>
                        <a:ea typeface="Times New Roman"/>
                      </a:endParaRPr>
                    </a:p>
                  </a:txBody>
                  <a:tcPr marL="68580" marR="68580" marT="0" marB="0"/>
                </a:tc>
                <a:tc>
                  <a:txBody>
                    <a:bodyPr/>
                    <a:lstStyle/>
                    <a:p>
                      <a:pPr algn="r">
                        <a:spcAft>
                          <a:spcPts val="0"/>
                        </a:spcAft>
                      </a:pPr>
                      <a:r>
                        <a:rPr lang="en-AU" sz="2400" dirty="0">
                          <a:effectLst/>
                        </a:rPr>
                        <a:t>132</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199.6</a:t>
                      </a:r>
                      <a:endParaRPr lang="en-AU" sz="240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3.1</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a:effectLst/>
                        </a:rPr>
                        <a:t>4.7</a:t>
                      </a:r>
                      <a:endParaRPr lang="en-AU" sz="2400">
                        <a:effectLst/>
                        <a:latin typeface="Times New Roman"/>
                        <a:ea typeface="Times New Roman"/>
                      </a:endParaRPr>
                    </a:p>
                  </a:txBody>
                  <a:tcPr marL="68580" marR="68580" marT="0" marB="0"/>
                </a:tc>
              </a:tr>
              <a:tr h="0">
                <a:tc>
                  <a:txBody>
                    <a:bodyPr/>
                    <a:lstStyle/>
                    <a:p>
                      <a:pPr>
                        <a:spcAft>
                          <a:spcPts val="0"/>
                        </a:spcAft>
                      </a:pPr>
                      <a:r>
                        <a:rPr lang="en-AU" sz="2400">
                          <a:effectLst/>
                        </a:rPr>
                        <a:t>Karnataka</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189</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14</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61.1</a:t>
                      </a:r>
                      <a:endParaRPr lang="en-AU" sz="2400" dirty="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3.1</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a:effectLst/>
                        </a:rPr>
                        <a:t>13.5</a:t>
                      </a:r>
                      <a:endParaRPr lang="en-AU" sz="2400">
                        <a:effectLst/>
                        <a:latin typeface="Times New Roman"/>
                        <a:ea typeface="Times New Roman"/>
                      </a:endParaRPr>
                    </a:p>
                  </a:txBody>
                  <a:tcPr marL="68580" marR="68580" marT="0" marB="0"/>
                </a:tc>
              </a:tr>
              <a:tr h="0">
                <a:tc>
                  <a:txBody>
                    <a:bodyPr/>
                    <a:lstStyle/>
                    <a:p>
                      <a:pPr>
                        <a:spcAft>
                          <a:spcPts val="0"/>
                        </a:spcAft>
                      </a:pPr>
                      <a:r>
                        <a:rPr lang="en-AU" sz="2400">
                          <a:effectLst/>
                        </a:rPr>
                        <a:t>Haryana</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45</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22</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25.4</a:t>
                      </a:r>
                      <a:endParaRPr lang="en-AU" sz="240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1.8</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a:effectLst/>
                        </a:rPr>
                        <a:t>2.1</a:t>
                      </a:r>
                      <a:endParaRPr lang="en-AU" sz="2400">
                        <a:effectLst/>
                        <a:latin typeface="Times New Roman"/>
                        <a:ea typeface="Times New Roman"/>
                      </a:endParaRPr>
                    </a:p>
                  </a:txBody>
                  <a:tcPr marL="68580" marR="68580" marT="0" marB="0"/>
                </a:tc>
              </a:tr>
              <a:tr h="0">
                <a:tc>
                  <a:txBody>
                    <a:bodyPr/>
                    <a:lstStyle/>
                    <a:p>
                      <a:pPr>
                        <a:spcAft>
                          <a:spcPts val="0"/>
                        </a:spcAft>
                      </a:pPr>
                      <a:r>
                        <a:rPr lang="en-AU" sz="2400">
                          <a:effectLst/>
                        </a:rPr>
                        <a:t>Bihar</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88</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16</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103.8</a:t>
                      </a:r>
                      <a:endParaRPr lang="en-AU" sz="240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0.9</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a:effectLst/>
                        </a:rPr>
                        <a:t>5.5</a:t>
                      </a:r>
                      <a:endParaRPr lang="en-AU" sz="2400">
                        <a:effectLst/>
                        <a:latin typeface="Times New Roman"/>
                        <a:ea typeface="Times New Roman"/>
                      </a:endParaRPr>
                    </a:p>
                  </a:txBody>
                  <a:tcPr marL="68580" marR="68580" marT="0" marB="0"/>
                </a:tc>
              </a:tr>
              <a:tr h="0">
                <a:tc>
                  <a:txBody>
                    <a:bodyPr/>
                    <a:lstStyle/>
                    <a:p>
                      <a:pPr>
                        <a:spcAft>
                          <a:spcPts val="0"/>
                        </a:spcAft>
                      </a:pPr>
                      <a:r>
                        <a:rPr lang="en-AU" sz="2400">
                          <a:effectLst/>
                        </a:rPr>
                        <a:t>Assam</a:t>
                      </a:r>
                      <a:endParaRPr lang="en-AU" sz="2400">
                        <a:effectLst/>
                        <a:latin typeface="Times New Roman"/>
                        <a:ea typeface="Times New Roman"/>
                      </a:endParaRPr>
                    </a:p>
                  </a:txBody>
                  <a:tcPr marL="68580" marR="68580" marT="0" marB="0"/>
                </a:tc>
                <a:tc>
                  <a:txBody>
                    <a:bodyPr/>
                    <a:lstStyle/>
                    <a:p>
                      <a:pPr algn="r">
                        <a:spcAft>
                          <a:spcPts val="0"/>
                        </a:spcAft>
                      </a:pPr>
                      <a:r>
                        <a:rPr lang="en-AU" sz="2400">
                          <a:effectLst/>
                        </a:rPr>
                        <a:t>241</a:t>
                      </a:r>
                      <a:endParaRPr lang="en-AU" sz="2400">
                        <a:effectLst/>
                        <a:latin typeface="Times New Roman"/>
                        <a:ea typeface="Times New Roman"/>
                      </a:endParaRPr>
                    </a:p>
                  </a:txBody>
                  <a:tcPr marL="68580" marR="68580" marT="0" marB="0"/>
                </a:tc>
                <a:tc>
                  <a:txBody>
                    <a:bodyPr/>
                    <a:lstStyle/>
                    <a:p>
                      <a:pPr algn="r">
                        <a:spcAft>
                          <a:spcPts val="0"/>
                        </a:spcAft>
                      </a:pPr>
                      <a:r>
                        <a:rPr lang="en-AU" sz="2400" dirty="0">
                          <a:effectLst/>
                        </a:rPr>
                        <a:t>113</a:t>
                      </a:r>
                      <a:endParaRPr lang="en-AU" sz="2400" dirty="0">
                        <a:effectLst/>
                        <a:latin typeface="Times New Roman"/>
                        <a:ea typeface="Times New Roman"/>
                      </a:endParaRPr>
                    </a:p>
                  </a:txBody>
                  <a:tcPr marL="68580" marR="68580" marT="0" marB="0"/>
                </a:tc>
                <a:tc>
                  <a:txBody>
                    <a:bodyPr/>
                    <a:lstStyle/>
                    <a:p>
                      <a:pPr algn="r">
                        <a:spcAft>
                          <a:spcPts val="0"/>
                        </a:spcAft>
                      </a:pPr>
                      <a:r>
                        <a:rPr lang="en-AU" sz="2400">
                          <a:effectLst/>
                        </a:rPr>
                        <a:t>31.2</a:t>
                      </a:r>
                      <a:endParaRPr lang="en-AU" sz="2400">
                        <a:effectLst/>
                        <a:latin typeface="Times New Roman"/>
                        <a:ea typeface="Times New Roman"/>
                      </a:endParaRPr>
                    </a:p>
                  </a:txBody>
                  <a:tcPr marL="68580" marR="68580" marT="0" marB="0"/>
                </a:tc>
                <a:tc>
                  <a:txBody>
                    <a:bodyPr/>
                    <a:lstStyle/>
                    <a:p>
                      <a:pPr algn="r">
                        <a:spcAft>
                          <a:spcPts val="0"/>
                        </a:spcAft>
                      </a:pPr>
                      <a:r>
                        <a:rPr lang="en-AU" sz="2400" b="1" dirty="0">
                          <a:solidFill>
                            <a:schemeClr val="tx1"/>
                          </a:solidFill>
                          <a:effectLst/>
                        </a:rPr>
                        <a:t>7.7</a:t>
                      </a:r>
                      <a:endParaRPr lang="en-AU" sz="2400" b="1" dirty="0">
                        <a:solidFill>
                          <a:schemeClr val="tx1"/>
                        </a:solidFill>
                        <a:effectLst/>
                        <a:latin typeface="Times New Roman"/>
                        <a:ea typeface="Times New Roman"/>
                      </a:endParaRPr>
                    </a:p>
                  </a:txBody>
                  <a:tcPr marL="68580" marR="68580" marT="0" marB="0"/>
                </a:tc>
                <a:tc>
                  <a:txBody>
                    <a:bodyPr/>
                    <a:lstStyle/>
                    <a:p>
                      <a:pPr algn="r">
                        <a:spcAft>
                          <a:spcPts val="0"/>
                        </a:spcAft>
                      </a:pPr>
                      <a:r>
                        <a:rPr lang="en-AU" sz="2400" dirty="0">
                          <a:effectLst/>
                        </a:rPr>
                        <a:t>2.1</a:t>
                      </a:r>
                      <a:endParaRPr lang="en-AU" sz="2400" dirty="0">
                        <a:effectLst/>
                        <a:latin typeface="Times New Roman"/>
                        <a:ea typeface="Times New Roman"/>
                      </a:endParaRPr>
                    </a:p>
                  </a:txBody>
                  <a:tcPr marL="68580" marR="68580" marT="0" marB="0"/>
                </a:tc>
              </a:tr>
              <a:tr h="0">
                <a:tc>
                  <a:txBody>
                    <a:bodyPr/>
                    <a:lstStyle/>
                    <a:p>
                      <a:pPr>
                        <a:spcAft>
                          <a:spcPts val="0"/>
                        </a:spcAft>
                      </a:pPr>
                      <a:r>
                        <a:rPr lang="en-AU" sz="2400" dirty="0">
                          <a:solidFill>
                            <a:schemeClr val="tx1"/>
                          </a:solidFill>
                          <a:effectLst/>
                        </a:rPr>
                        <a:t>Andhra Pradesh</a:t>
                      </a:r>
                      <a:endParaRPr lang="en-AU" sz="2400" dirty="0">
                        <a:solidFill>
                          <a:schemeClr val="tx1"/>
                        </a:solidFill>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a:effectLst/>
                        </a:rPr>
                        <a:t>33</a:t>
                      </a:r>
                      <a:endParaRPr lang="en-AU" sz="240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dirty="0">
                          <a:effectLst/>
                        </a:rPr>
                        <a:t>4</a:t>
                      </a:r>
                      <a:endParaRPr lang="en-AU" sz="2400" dirty="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a:effectLst/>
                        </a:rPr>
                        <a:t>84.7</a:t>
                      </a:r>
                      <a:endParaRPr lang="en-AU" sz="2400">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b="1" dirty="0">
                          <a:solidFill>
                            <a:schemeClr val="tx1"/>
                          </a:solidFill>
                          <a:effectLst/>
                        </a:rPr>
                        <a:t>0.4</a:t>
                      </a:r>
                      <a:endParaRPr lang="en-AU" sz="2400" b="1" dirty="0">
                        <a:solidFill>
                          <a:schemeClr val="tx1"/>
                        </a:solidFill>
                        <a:effectLst/>
                        <a:latin typeface="Times New Roman"/>
                        <a:ea typeface="Times New Roman"/>
                      </a:endParaRPr>
                    </a:p>
                  </a:txBody>
                  <a:tcPr marL="68580" marR="68580" marT="0" marB="0">
                    <a:solidFill>
                      <a:schemeClr val="accent6">
                        <a:lumMod val="60000"/>
                        <a:lumOff val="40000"/>
                      </a:schemeClr>
                    </a:solidFill>
                  </a:tcPr>
                </a:tc>
                <a:tc>
                  <a:txBody>
                    <a:bodyPr/>
                    <a:lstStyle/>
                    <a:p>
                      <a:pPr algn="r">
                        <a:spcAft>
                          <a:spcPts val="0"/>
                        </a:spcAft>
                      </a:pPr>
                      <a:r>
                        <a:rPr lang="en-AU" sz="2400" dirty="0" smtClean="0">
                          <a:effectLst/>
                        </a:rPr>
                        <a:t>8.3</a:t>
                      </a:r>
                      <a:endParaRPr lang="en-AU" sz="2400" dirty="0">
                        <a:effectLst/>
                        <a:latin typeface="Times New Roman"/>
                        <a:ea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612500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91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Bottom Line</a:t>
            </a:r>
            <a:endParaRPr lang="en-AU" b="1" dirty="0"/>
          </a:p>
        </p:txBody>
      </p:sp>
      <p:sp>
        <p:nvSpPr>
          <p:cNvPr id="3" name="Content Placeholder 2"/>
          <p:cNvSpPr>
            <a:spLocks noGrp="1"/>
          </p:cNvSpPr>
          <p:nvPr>
            <p:ph idx="1"/>
          </p:nvPr>
        </p:nvSpPr>
        <p:spPr/>
        <p:txBody>
          <a:bodyPr>
            <a:normAutofit/>
          </a:bodyPr>
          <a:lstStyle/>
          <a:p>
            <a:pPr marL="0" indent="0" algn="ctr">
              <a:buNone/>
            </a:pPr>
            <a:endParaRPr lang="en-AU" sz="4000" dirty="0" smtClean="0"/>
          </a:p>
          <a:p>
            <a:pPr marL="0" indent="0" algn="ctr">
              <a:buNone/>
            </a:pPr>
            <a:endParaRPr lang="en-AU" sz="4000" dirty="0"/>
          </a:p>
          <a:p>
            <a:pPr marL="0" indent="0" algn="ctr">
              <a:buNone/>
            </a:pPr>
            <a:r>
              <a:rPr lang="en-AU" sz="4000" dirty="0" smtClean="0"/>
              <a:t>Are we “fair dinkum” about preventing targeted infectious diseases?</a:t>
            </a:r>
          </a:p>
          <a:p>
            <a:pPr marL="0" indent="0" algn="ctr">
              <a:buNone/>
            </a:pPr>
            <a:endParaRPr lang="en-AU" sz="4000" dirty="0"/>
          </a:p>
          <a:p>
            <a:pPr marL="0" indent="0" algn="ctr">
              <a:buNone/>
            </a:pPr>
            <a:endParaRPr lang="en-AU" sz="4000" dirty="0" smtClean="0"/>
          </a:p>
        </p:txBody>
      </p:sp>
    </p:spTree>
    <p:extLst>
      <p:ext uri="{BB962C8B-B14F-4D97-AF65-F5344CB8AC3E}">
        <p14:creationId xmlns:p14="http://schemas.microsoft.com/office/powerpoint/2010/main" val="984775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91000">
              <a:srgbClr val="FF0300"/>
            </a:gs>
            <a:gs pos="100000">
              <a:srgbClr val="4D0808"/>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Dengue </a:t>
            </a:r>
            <a:r>
              <a:rPr lang="en-AU" b="1" dirty="0" smtClean="0"/>
              <a:t>Fever</a:t>
            </a:r>
            <a:endParaRPr lang="en-AU"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AU" dirty="0" smtClean="0"/>
              <a:t>Sri Lanka Ministry of Health – Epidemiology Unit</a:t>
            </a:r>
            <a:endParaRPr lang="en-AU" dirty="0"/>
          </a:p>
          <a:p>
            <a:pPr marL="0" indent="0">
              <a:buNone/>
            </a:pPr>
            <a:endParaRPr lang="en-AU" sz="1000" dirty="0" smtClean="0"/>
          </a:p>
          <a:p>
            <a:pPr marL="0" indent="0">
              <a:buNone/>
            </a:pPr>
            <a:r>
              <a:rPr lang="en-AU" dirty="0" smtClean="0"/>
              <a:t>Dengue Update 7/11/12:  36,981 suspected Dengue cases reported from January to November.</a:t>
            </a:r>
          </a:p>
          <a:p>
            <a:pPr marL="0" indent="0">
              <a:buNone/>
            </a:pPr>
            <a:endParaRPr lang="en-AU" sz="1000" dirty="0"/>
          </a:p>
          <a:p>
            <a:pPr marL="0" indent="0">
              <a:buNone/>
            </a:pPr>
            <a:r>
              <a:rPr lang="en-AU" dirty="0" smtClean="0"/>
              <a:t>WHO stated there may be 50-100 million cases worldwide annually.</a:t>
            </a:r>
          </a:p>
          <a:p>
            <a:pPr marL="0" indent="0">
              <a:buNone/>
            </a:pPr>
            <a:endParaRPr lang="en-AU" sz="1000" dirty="0" smtClean="0"/>
          </a:p>
          <a:p>
            <a:pPr marL="0" indent="0">
              <a:buNone/>
            </a:pPr>
            <a:r>
              <a:rPr lang="en-AU" dirty="0" smtClean="0"/>
              <a:t>No vaccine currently available.</a:t>
            </a:r>
            <a:endParaRPr lang="en-AU" dirty="0"/>
          </a:p>
        </p:txBody>
      </p:sp>
    </p:spTree>
    <p:extLst>
      <p:ext uri="{BB962C8B-B14F-4D97-AF65-F5344CB8AC3E}">
        <p14:creationId xmlns:p14="http://schemas.microsoft.com/office/powerpoint/2010/main" val="142929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13"/>
            <a:ext cx="8362950" cy="5721350"/>
          </a:xfrm>
        </p:spPr>
        <p:txBody>
          <a:bodyPr>
            <a:normAutofit lnSpcReduction="10000"/>
          </a:bodyPr>
          <a:lstStyle/>
          <a:p>
            <a:pPr>
              <a:defRPr/>
            </a:pPr>
            <a:r>
              <a:rPr lang="en-AU" dirty="0" smtClean="0"/>
              <a:t>2012: </a:t>
            </a:r>
            <a:r>
              <a:rPr lang="en-AU" b="1" dirty="0" smtClean="0"/>
              <a:t>GlaxoSmithKline</a:t>
            </a:r>
            <a:r>
              <a:rPr lang="en-AU" dirty="0" smtClean="0"/>
              <a:t> fined </a:t>
            </a:r>
            <a:r>
              <a:rPr lang="en-AU" b="1" dirty="0" smtClean="0"/>
              <a:t>$3 billion </a:t>
            </a:r>
            <a:r>
              <a:rPr lang="en-AU" dirty="0" smtClean="0"/>
              <a:t>for illegal marketing of </a:t>
            </a:r>
            <a:r>
              <a:rPr lang="en-AU" i="1" dirty="0" smtClean="0"/>
              <a:t>Paxil</a:t>
            </a:r>
            <a:r>
              <a:rPr lang="en-AU" dirty="0" smtClean="0"/>
              <a:t>, </a:t>
            </a:r>
            <a:r>
              <a:rPr lang="en-AU" i="1" dirty="0" err="1" smtClean="0"/>
              <a:t>Welbutrin</a:t>
            </a:r>
            <a:r>
              <a:rPr lang="en-AU" dirty="0" smtClean="0"/>
              <a:t> and downplaying safety risks of </a:t>
            </a:r>
            <a:r>
              <a:rPr lang="en-AU" i="1" dirty="0" smtClean="0"/>
              <a:t>Avandia</a:t>
            </a:r>
            <a:r>
              <a:rPr lang="en-AU" dirty="0" smtClean="0"/>
              <a:t> </a:t>
            </a:r>
          </a:p>
          <a:p>
            <a:pPr>
              <a:defRPr/>
            </a:pPr>
            <a:r>
              <a:rPr lang="en-AU" dirty="0" smtClean="0"/>
              <a:t>2012: </a:t>
            </a:r>
            <a:r>
              <a:rPr lang="en-AU" b="1" dirty="0" smtClean="0"/>
              <a:t>Johnson &amp; Johnson </a:t>
            </a:r>
            <a:r>
              <a:rPr lang="en-AU" dirty="0" smtClean="0"/>
              <a:t>to pay over </a:t>
            </a:r>
            <a:r>
              <a:rPr lang="en-AU" b="1" dirty="0" smtClean="0"/>
              <a:t>$1.5  billion </a:t>
            </a:r>
            <a:r>
              <a:rPr lang="en-AU" dirty="0" smtClean="0"/>
              <a:t>for illegal marketing of </a:t>
            </a:r>
            <a:r>
              <a:rPr lang="en-AU" i="1" dirty="0" smtClean="0"/>
              <a:t>Risperdal</a:t>
            </a:r>
            <a:r>
              <a:rPr lang="en-AU" dirty="0" smtClean="0"/>
              <a:t> </a:t>
            </a:r>
          </a:p>
          <a:p>
            <a:pPr>
              <a:defRPr/>
            </a:pPr>
            <a:r>
              <a:rPr lang="en-AU" dirty="0" smtClean="0"/>
              <a:t>2012: </a:t>
            </a:r>
            <a:r>
              <a:rPr lang="en-AU" b="1" dirty="0" smtClean="0"/>
              <a:t>Abbott Laboratories </a:t>
            </a:r>
            <a:r>
              <a:rPr lang="en-AU" dirty="0" smtClean="0"/>
              <a:t>fined </a:t>
            </a:r>
            <a:r>
              <a:rPr lang="en-AU" b="1" dirty="0" smtClean="0"/>
              <a:t>$1.6 billion </a:t>
            </a:r>
            <a:r>
              <a:rPr lang="en-AU" dirty="0" smtClean="0"/>
              <a:t>for aggressively promoting </a:t>
            </a:r>
            <a:r>
              <a:rPr lang="en-AU" i="1" dirty="0" smtClean="0"/>
              <a:t>Depakote</a:t>
            </a:r>
            <a:r>
              <a:rPr lang="en-AU" dirty="0" smtClean="0"/>
              <a:t> for off-label use in elderly dementia patients, despite lacking evidence of safety or effectiveness</a:t>
            </a:r>
          </a:p>
          <a:p>
            <a:pPr>
              <a:defRPr/>
            </a:pPr>
            <a:r>
              <a:rPr lang="en-AU" dirty="0" smtClean="0"/>
              <a:t>2011: </a:t>
            </a:r>
            <a:r>
              <a:rPr lang="en-AU" b="1" dirty="0" smtClean="0"/>
              <a:t>Merck</a:t>
            </a:r>
            <a:r>
              <a:rPr lang="en-AU" dirty="0" smtClean="0"/>
              <a:t> to pay </a:t>
            </a:r>
            <a:r>
              <a:rPr lang="en-AU" b="1" dirty="0" smtClean="0"/>
              <a:t>$950 </a:t>
            </a:r>
            <a:r>
              <a:rPr lang="en-AU" dirty="0" smtClean="0"/>
              <a:t>million to resolve fraudulent marketing allegations related to </a:t>
            </a:r>
            <a:r>
              <a:rPr lang="en-AU" i="1" dirty="0" smtClean="0"/>
              <a:t>Vioxx</a:t>
            </a:r>
          </a:p>
          <a:p>
            <a:pPr>
              <a:defRPr/>
            </a:pPr>
            <a:endParaRPr lang="en-AU" dirty="0" smtClean="0"/>
          </a:p>
          <a:p>
            <a:pPr marL="0" indent="0">
              <a:buFont typeface="Arial" charset="0"/>
              <a:buNone/>
              <a:defRPr/>
            </a:pPr>
            <a:endParaRPr lang="en-AU" dirty="0"/>
          </a:p>
        </p:txBody>
      </p:sp>
    </p:spTree>
    <p:extLst>
      <p:ext uri="{BB962C8B-B14F-4D97-AF65-F5344CB8AC3E}">
        <p14:creationId xmlns:p14="http://schemas.microsoft.com/office/powerpoint/2010/main" val="2528330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49913"/>
          </a:xfrm>
        </p:spPr>
        <p:txBody>
          <a:bodyPr/>
          <a:lstStyle/>
          <a:p>
            <a:pPr>
              <a:defRPr/>
            </a:pPr>
            <a:r>
              <a:rPr lang="en-AU" dirty="0" smtClean="0"/>
              <a:t>2010: </a:t>
            </a:r>
            <a:r>
              <a:rPr lang="en-AU" b="1" dirty="0" smtClean="0"/>
              <a:t>Allergan</a:t>
            </a:r>
            <a:r>
              <a:rPr lang="en-AU" dirty="0" smtClean="0"/>
              <a:t> paid </a:t>
            </a:r>
            <a:r>
              <a:rPr lang="en-AU" b="1" dirty="0" smtClean="0"/>
              <a:t>$600 million </a:t>
            </a:r>
            <a:r>
              <a:rPr lang="en-AU" dirty="0" smtClean="0"/>
              <a:t>for strongly pushing </a:t>
            </a:r>
            <a:r>
              <a:rPr lang="en-AU" i="1" dirty="0" smtClean="0"/>
              <a:t>Botox</a:t>
            </a:r>
            <a:r>
              <a:rPr lang="en-AU" dirty="0" smtClean="0"/>
              <a:t> for unapproved uses</a:t>
            </a:r>
          </a:p>
          <a:p>
            <a:pPr>
              <a:defRPr/>
            </a:pPr>
            <a:r>
              <a:rPr lang="en-AU" dirty="0" smtClean="0"/>
              <a:t>2010: </a:t>
            </a:r>
            <a:r>
              <a:rPr lang="en-AU" b="1" dirty="0" smtClean="0"/>
              <a:t>AstraZeneca</a:t>
            </a:r>
            <a:r>
              <a:rPr lang="en-AU" dirty="0" smtClean="0"/>
              <a:t> settled for </a:t>
            </a:r>
            <a:r>
              <a:rPr lang="en-AU" b="1" dirty="0" smtClean="0"/>
              <a:t>$520 million </a:t>
            </a:r>
            <a:r>
              <a:rPr lang="en-AU" dirty="0" smtClean="0"/>
              <a:t>for trying to persuade doctors to prescribe its psychotropic drug </a:t>
            </a:r>
            <a:r>
              <a:rPr lang="en-AU" i="1" dirty="0" smtClean="0"/>
              <a:t>Seroquel</a:t>
            </a:r>
            <a:r>
              <a:rPr lang="en-AU" dirty="0" smtClean="0"/>
              <a:t> for unapproved uses including Alzheimer's, ADHD, insomnia, and post-traumatic stress disorder  </a:t>
            </a:r>
          </a:p>
          <a:p>
            <a:pPr>
              <a:defRPr/>
            </a:pPr>
            <a:r>
              <a:rPr lang="en-AU" dirty="0" smtClean="0"/>
              <a:t>2009: </a:t>
            </a:r>
            <a:r>
              <a:rPr lang="en-AU" b="1" dirty="0" smtClean="0"/>
              <a:t>Eli Lilly </a:t>
            </a:r>
            <a:r>
              <a:rPr lang="en-AU" dirty="0" smtClean="0"/>
              <a:t>pays </a:t>
            </a:r>
            <a:r>
              <a:rPr lang="en-AU" b="1" dirty="0" smtClean="0"/>
              <a:t>$1.4 billion </a:t>
            </a:r>
            <a:r>
              <a:rPr lang="en-AU" dirty="0" smtClean="0"/>
              <a:t>for promoting </a:t>
            </a:r>
            <a:r>
              <a:rPr lang="en-AU" i="1" dirty="0" err="1" smtClean="0"/>
              <a:t>Zyprexa</a:t>
            </a:r>
            <a:r>
              <a:rPr lang="en-AU" dirty="0" smtClean="0"/>
              <a:t> for off-label uses, often to children and the elderly</a:t>
            </a:r>
          </a:p>
          <a:p>
            <a:pPr marL="0" indent="0">
              <a:buFont typeface="Arial" charset="0"/>
              <a:buNone/>
              <a:defRPr/>
            </a:pPr>
            <a:endParaRPr lang="en-AU" dirty="0" smtClean="0"/>
          </a:p>
          <a:p>
            <a:pPr marL="0" indent="0">
              <a:buFont typeface="Arial" charset="0"/>
              <a:buNone/>
              <a:defRPr/>
            </a:pPr>
            <a:endParaRPr lang="en-AU" dirty="0"/>
          </a:p>
        </p:txBody>
      </p:sp>
    </p:spTree>
    <p:extLst>
      <p:ext uri="{BB962C8B-B14F-4D97-AF65-F5344CB8AC3E}">
        <p14:creationId xmlns:p14="http://schemas.microsoft.com/office/powerpoint/2010/main" val="2606231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434013"/>
          </a:xfrm>
        </p:spPr>
        <p:txBody>
          <a:bodyPr/>
          <a:lstStyle/>
          <a:p>
            <a:pPr>
              <a:defRPr/>
            </a:pPr>
            <a:r>
              <a:rPr lang="en-AU" dirty="0" smtClean="0"/>
              <a:t>2009: </a:t>
            </a:r>
            <a:r>
              <a:rPr lang="en-AU" b="1" dirty="0" smtClean="0"/>
              <a:t>Pfizer</a:t>
            </a:r>
            <a:r>
              <a:rPr lang="en-AU" dirty="0" smtClean="0"/>
              <a:t> fined </a:t>
            </a:r>
            <a:r>
              <a:rPr lang="en-AU" b="1" dirty="0" smtClean="0"/>
              <a:t>$2.3 billion </a:t>
            </a:r>
            <a:r>
              <a:rPr lang="en-AU" dirty="0" smtClean="0"/>
              <a:t>for marketing fraud related to </a:t>
            </a:r>
            <a:r>
              <a:rPr lang="en-AU" i="1" dirty="0" err="1" smtClean="0"/>
              <a:t>Bextra</a:t>
            </a:r>
            <a:r>
              <a:rPr lang="en-AU" dirty="0" smtClean="0"/>
              <a:t>, </a:t>
            </a:r>
            <a:r>
              <a:rPr lang="en-AU" i="1" dirty="0" err="1" smtClean="0"/>
              <a:t>Lyrica</a:t>
            </a:r>
            <a:r>
              <a:rPr lang="en-AU" dirty="0" smtClean="0"/>
              <a:t> and other drugs </a:t>
            </a:r>
          </a:p>
          <a:p>
            <a:pPr>
              <a:defRPr/>
            </a:pPr>
            <a:r>
              <a:rPr lang="en-AU" dirty="0" smtClean="0"/>
              <a:t>2007: </a:t>
            </a:r>
            <a:r>
              <a:rPr lang="en-AU" b="1" dirty="0" smtClean="0"/>
              <a:t>Bristol-Myers Squibb </a:t>
            </a:r>
            <a:r>
              <a:rPr lang="en-AU" dirty="0" smtClean="0"/>
              <a:t>paid </a:t>
            </a:r>
            <a:r>
              <a:rPr lang="en-AU" b="1" dirty="0" smtClean="0"/>
              <a:t>$515 million </a:t>
            </a:r>
            <a:r>
              <a:rPr lang="en-AU" dirty="0" smtClean="0"/>
              <a:t>for illegally promoting its atypical antipsychotic drug </a:t>
            </a:r>
            <a:r>
              <a:rPr lang="en-AU" i="1" dirty="0" err="1" smtClean="0"/>
              <a:t>Abilify</a:t>
            </a:r>
            <a:r>
              <a:rPr lang="en-AU" dirty="0" smtClean="0"/>
              <a:t> to kids and seniors.</a:t>
            </a:r>
          </a:p>
          <a:p>
            <a:pPr>
              <a:buFont typeface="Arial" pitchFamily="34" charset="0"/>
              <a:buChar char="•"/>
              <a:defRPr/>
            </a:pPr>
            <a:r>
              <a:rPr lang="en-AU" dirty="0" smtClean="0"/>
              <a:t>2007: </a:t>
            </a:r>
            <a:r>
              <a:rPr lang="en-AU" b="1" dirty="0" smtClean="0"/>
              <a:t>Purdue Pharma </a:t>
            </a:r>
            <a:r>
              <a:rPr lang="en-AU" dirty="0" smtClean="0"/>
              <a:t>paid </a:t>
            </a:r>
            <a:r>
              <a:rPr lang="en-AU" b="1" dirty="0" smtClean="0"/>
              <a:t>$634.5 million </a:t>
            </a:r>
            <a:r>
              <a:rPr lang="en-AU" dirty="0" smtClean="0"/>
              <a:t>for fraudulently misbranding </a:t>
            </a:r>
            <a:r>
              <a:rPr lang="en-AU" i="1" dirty="0" err="1" smtClean="0"/>
              <a:t>Oxycontin</a:t>
            </a:r>
            <a:r>
              <a:rPr lang="en-AU" dirty="0" smtClean="0"/>
              <a:t>, and suggesting it was less addictive and less abused than other painkillers. </a:t>
            </a:r>
          </a:p>
          <a:p>
            <a:pPr marL="0" indent="0">
              <a:buFont typeface="Arial" charset="0"/>
              <a:buNone/>
              <a:defRPr/>
            </a:pPr>
            <a:endParaRPr lang="en-AU" dirty="0"/>
          </a:p>
        </p:txBody>
      </p:sp>
    </p:spTree>
    <p:extLst>
      <p:ext uri="{BB962C8B-B14F-4D97-AF65-F5344CB8AC3E}">
        <p14:creationId xmlns:p14="http://schemas.microsoft.com/office/powerpoint/2010/main" val="969268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620713"/>
            <a:ext cx="7921625" cy="6002337"/>
          </a:xfrm>
          <a:prstGeom prst="rect">
            <a:avLst/>
          </a:prstGeom>
        </p:spPr>
        <p:txBody>
          <a:bodyPr>
            <a:spAutoFit/>
          </a:bodyPr>
          <a:lstStyle/>
          <a:p>
            <a:pPr marL="457200" indent="-457200">
              <a:buFont typeface="Arial" pitchFamily="34" charset="0"/>
              <a:buChar char="•"/>
              <a:defRPr/>
            </a:pPr>
            <a:r>
              <a:rPr lang="en-AU" sz="3200" dirty="0"/>
              <a:t>2005: </a:t>
            </a:r>
            <a:r>
              <a:rPr lang="en-AU" sz="3200" b="1" dirty="0" err="1"/>
              <a:t>Serono</a:t>
            </a:r>
            <a:r>
              <a:rPr lang="en-AU" sz="3200" dirty="0"/>
              <a:t> (now Merck </a:t>
            </a:r>
            <a:r>
              <a:rPr lang="en-AU" sz="3200" dirty="0" err="1"/>
              <a:t>Serono</a:t>
            </a:r>
            <a:r>
              <a:rPr lang="en-AU" sz="3200" dirty="0"/>
              <a:t>) paid </a:t>
            </a:r>
            <a:r>
              <a:rPr lang="en-AU" sz="3200" b="1" dirty="0"/>
              <a:t>$704 million </a:t>
            </a:r>
            <a:r>
              <a:rPr lang="en-AU" sz="3200" dirty="0"/>
              <a:t>after pleading guilty to two felony charges for fraudulent marketing related to a growth hormone to treat wasting in HIV patients. </a:t>
            </a:r>
            <a:endParaRPr lang="en-AU" sz="3200" dirty="0">
              <a:latin typeface="Arial" pitchFamily="34" charset="0"/>
              <a:cs typeface="Arial" pitchFamily="34" charset="0"/>
            </a:endParaRPr>
          </a:p>
          <a:p>
            <a:pPr>
              <a:defRPr/>
            </a:pPr>
            <a:endParaRPr lang="en-AU" sz="3200" dirty="0">
              <a:latin typeface="Arial" pitchFamily="34" charset="0"/>
              <a:cs typeface="Arial" pitchFamily="34" charset="0"/>
            </a:endParaRPr>
          </a:p>
          <a:p>
            <a:pPr>
              <a:defRPr/>
            </a:pPr>
            <a:r>
              <a:rPr lang="en-AU" sz="3200" dirty="0">
                <a:latin typeface="Arial" pitchFamily="34" charset="0"/>
                <a:cs typeface="Arial" pitchFamily="34" charset="0"/>
              </a:rPr>
              <a:t>The U.S. Department of Justice reported recovering </a:t>
            </a:r>
            <a:r>
              <a:rPr lang="en-AU" sz="3200" b="1" dirty="0">
                <a:latin typeface="Arial" pitchFamily="34" charset="0"/>
                <a:cs typeface="Arial" pitchFamily="34" charset="0"/>
              </a:rPr>
              <a:t>US $18,517,016,689 </a:t>
            </a:r>
            <a:r>
              <a:rPr lang="en-AU" sz="3200" dirty="0">
                <a:latin typeface="Arial" pitchFamily="34" charset="0"/>
                <a:cs typeface="Arial" pitchFamily="34" charset="0"/>
              </a:rPr>
              <a:t>from October 1, 1987 to September 30, 2010 in 4,668 cases involving the Department of Health and Human Services as the primary client. </a:t>
            </a:r>
          </a:p>
        </p:txBody>
      </p:sp>
    </p:spTree>
    <p:extLst>
      <p:ext uri="{BB962C8B-B14F-4D97-AF65-F5344CB8AC3E}">
        <p14:creationId xmlns:p14="http://schemas.microsoft.com/office/powerpoint/2010/main" val="421415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alpha val="71000"/>
            </a:srgbClr>
          </a:solidFill>
        </p:spPr>
        <p:txBody>
          <a:bodyPr/>
          <a:lstStyle/>
          <a:p>
            <a:r>
              <a:rPr lang="en-AU" dirty="0" smtClean="0"/>
              <a:t>Eight Issues</a:t>
            </a:r>
            <a:endParaRPr lang="en-AU" dirty="0"/>
          </a:p>
        </p:txBody>
      </p:sp>
      <p:sp>
        <p:nvSpPr>
          <p:cNvPr id="3" name="Content Placeholder 2"/>
          <p:cNvSpPr>
            <a:spLocks noGrp="1"/>
          </p:cNvSpPr>
          <p:nvPr>
            <p:ph idx="1"/>
          </p:nvPr>
        </p:nvSpPr>
        <p:spPr>
          <a:xfrm>
            <a:off x="457200" y="1484784"/>
            <a:ext cx="8229600" cy="4641379"/>
          </a:xfrm>
        </p:spPr>
        <p:txBody>
          <a:bodyPr>
            <a:normAutofit lnSpcReduction="10000"/>
          </a:bodyPr>
          <a:lstStyle/>
          <a:p>
            <a:pPr marL="0" lvl="0" indent="0" hangingPunct="0">
              <a:buNone/>
            </a:pPr>
            <a:r>
              <a:rPr lang="en-AU" dirty="0" smtClean="0"/>
              <a:t>1. </a:t>
            </a:r>
            <a:r>
              <a:rPr lang="en-AU" dirty="0" smtClean="0">
                <a:solidFill>
                  <a:srgbClr val="FF0000"/>
                </a:solidFill>
              </a:rPr>
              <a:t>Effectiveness </a:t>
            </a:r>
            <a:r>
              <a:rPr lang="en-AU" dirty="0">
                <a:solidFill>
                  <a:srgbClr val="FF0000"/>
                </a:solidFill>
              </a:rPr>
              <a:t>of the method:</a:t>
            </a:r>
          </a:p>
          <a:p>
            <a:pPr marL="0" lvl="0" indent="0" hangingPunct="0">
              <a:buNone/>
            </a:pPr>
            <a:r>
              <a:rPr lang="en-AU" dirty="0" smtClean="0"/>
              <a:t>2. Storage </a:t>
            </a:r>
            <a:r>
              <a:rPr lang="en-AU" dirty="0"/>
              <a:t>and administration issues:</a:t>
            </a:r>
          </a:p>
          <a:p>
            <a:pPr marL="0" lvl="0" indent="0" hangingPunct="0">
              <a:buNone/>
            </a:pPr>
            <a:r>
              <a:rPr lang="en-AU" dirty="0" smtClean="0"/>
              <a:t>3. Flexibility </a:t>
            </a:r>
            <a:r>
              <a:rPr lang="en-AU" dirty="0"/>
              <a:t>during changing disease conditions</a:t>
            </a:r>
            <a:r>
              <a:rPr lang="en-AU" dirty="0" smtClean="0"/>
              <a:t>:</a:t>
            </a:r>
          </a:p>
          <a:p>
            <a:pPr marL="0" lvl="0" indent="0" hangingPunct="0">
              <a:buNone/>
            </a:pPr>
            <a:r>
              <a:rPr lang="en-AU" dirty="0" smtClean="0"/>
              <a:t>4. Length of protection:</a:t>
            </a:r>
            <a:endParaRPr lang="en-AU" dirty="0"/>
          </a:p>
          <a:p>
            <a:pPr marL="0" lvl="0" indent="0" hangingPunct="0">
              <a:buNone/>
            </a:pPr>
            <a:r>
              <a:rPr lang="en-AU" dirty="0"/>
              <a:t>5</a:t>
            </a:r>
            <a:r>
              <a:rPr lang="en-AU" dirty="0" smtClean="0"/>
              <a:t>. Short-term </a:t>
            </a:r>
            <a:r>
              <a:rPr lang="en-AU" dirty="0"/>
              <a:t>safety:</a:t>
            </a:r>
          </a:p>
          <a:p>
            <a:pPr marL="0" lvl="0" indent="0" hangingPunct="0">
              <a:buNone/>
            </a:pPr>
            <a:r>
              <a:rPr lang="en-AU" dirty="0"/>
              <a:t>6</a:t>
            </a:r>
            <a:r>
              <a:rPr lang="en-AU" dirty="0" smtClean="0"/>
              <a:t>. </a:t>
            </a:r>
            <a:r>
              <a:rPr lang="en-AU" dirty="0" smtClean="0">
                <a:solidFill>
                  <a:srgbClr val="FF0000"/>
                </a:solidFill>
              </a:rPr>
              <a:t>Long-term </a:t>
            </a:r>
            <a:r>
              <a:rPr lang="en-AU" dirty="0">
                <a:solidFill>
                  <a:srgbClr val="FF0000"/>
                </a:solidFill>
              </a:rPr>
              <a:t>safety:</a:t>
            </a:r>
          </a:p>
          <a:p>
            <a:pPr marL="0" lvl="0" indent="0" hangingPunct="0">
              <a:buNone/>
            </a:pPr>
            <a:r>
              <a:rPr lang="en-AU" dirty="0"/>
              <a:t>7</a:t>
            </a:r>
            <a:r>
              <a:rPr lang="en-AU" dirty="0" smtClean="0"/>
              <a:t>. Direct </a:t>
            </a:r>
            <a:r>
              <a:rPr lang="en-AU" dirty="0"/>
              <a:t>costs:</a:t>
            </a:r>
          </a:p>
          <a:p>
            <a:pPr marL="0" lvl="0" indent="0" hangingPunct="0">
              <a:buNone/>
            </a:pPr>
            <a:r>
              <a:rPr lang="en-AU" dirty="0" smtClean="0"/>
              <a:t>8. </a:t>
            </a:r>
            <a:r>
              <a:rPr lang="en-AU" dirty="0" err="1" smtClean="0"/>
              <a:t>Cost:Benefit</a:t>
            </a:r>
            <a:r>
              <a:rPr lang="en-AU" dirty="0" smtClean="0"/>
              <a:t> </a:t>
            </a:r>
            <a:r>
              <a:rPr lang="en-AU" dirty="0"/>
              <a:t>Analysis:</a:t>
            </a:r>
          </a:p>
          <a:p>
            <a:pPr marL="0" indent="0">
              <a:buNone/>
            </a:pPr>
            <a:endParaRPr lang="en-AU" dirty="0"/>
          </a:p>
        </p:txBody>
      </p:sp>
    </p:spTree>
    <p:extLst>
      <p:ext uri="{BB962C8B-B14F-4D97-AF65-F5344CB8AC3E}">
        <p14:creationId xmlns:p14="http://schemas.microsoft.com/office/powerpoint/2010/main" val="2254812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Gopalakrishnan (second from right), Principal in-charge, Government Homoeopathic Medical College and Hospital at Tirumangalam, handing over homoeopathy medicines for dengue fever prevention to A.Edwin Joe, Dean, Government Rajaji Hospital, at an awareness camp in Madurai on Thursday. Photo: S. J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336704" cy="4962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517232"/>
            <a:ext cx="8640960" cy="1200329"/>
          </a:xfrm>
          <a:prstGeom prst="rect">
            <a:avLst/>
          </a:prstGeom>
        </p:spPr>
        <p:txBody>
          <a:bodyPr wrap="square">
            <a:spAutoFit/>
          </a:bodyPr>
          <a:lstStyle/>
          <a:p>
            <a:r>
              <a:rPr lang="en-AU" dirty="0"/>
              <a:t>A. </a:t>
            </a:r>
            <a:r>
              <a:rPr lang="en-AU" dirty="0" err="1"/>
              <a:t>Gopalakrishnan</a:t>
            </a:r>
            <a:r>
              <a:rPr lang="en-AU" dirty="0"/>
              <a:t> (second from right), Principal in-charge, Government Homoeopathic Medical College and Hospital at </a:t>
            </a:r>
            <a:r>
              <a:rPr lang="en-AU" dirty="0" err="1"/>
              <a:t>Tirumangalam</a:t>
            </a:r>
            <a:r>
              <a:rPr lang="en-AU" dirty="0"/>
              <a:t>, handing over homoeopathy medicines for dengue fever prevention to </a:t>
            </a:r>
            <a:r>
              <a:rPr lang="en-AU" dirty="0" err="1"/>
              <a:t>A.Edwin</a:t>
            </a:r>
            <a:r>
              <a:rPr lang="en-AU" dirty="0"/>
              <a:t> Joe, Dean, Government </a:t>
            </a:r>
            <a:r>
              <a:rPr lang="en-AU" dirty="0" err="1"/>
              <a:t>Rajaji</a:t>
            </a:r>
            <a:r>
              <a:rPr lang="en-AU" dirty="0"/>
              <a:t> Hospital, at an awareness camp in Madurai on Thursday</a:t>
            </a:r>
          </a:p>
        </p:txBody>
      </p:sp>
    </p:spTree>
    <p:extLst>
      <p:ext uri="{BB962C8B-B14F-4D97-AF65-F5344CB8AC3E}">
        <p14:creationId xmlns:p14="http://schemas.microsoft.com/office/powerpoint/2010/main" val="1638939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224136"/>
          </a:xfrm>
          <a:gradFill flip="none" rotWithShape="1">
            <a:gsLst>
              <a:gs pos="0">
                <a:srgbClr val="FFF200"/>
              </a:gs>
              <a:gs pos="64000">
                <a:srgbClr val="FF7A00"/>
              </a:gs>
              <a:gs pos="80000">
                <a:srgbClr val="FF0300"/>
              </a:gs>
              <a:gs pos="100000">
                <a:srgbClr val="4D0808"/>
              </a:gs>
            </a:gsLst>
            <a:path path="circle">
              <a:fillToRect l="50000" t="50000" r="50000" b="50000"/>
            </a:path>
            <a:tileRect/>
          </a:gradFill>
        </p:spPr>
        <p:txBody>
          <a:bodyPr/>
          <a:lstStyle/>
          <a:p>
            <a:r>
              <a:rPr lang="en-AU" dirty="0" smtClean="0"/>
              <a:t>Concluding Thoughts</a:t>
            </a:r>
            <a:endParaRPr lang="en-AU" dirty="0"/>
          </a:p>
        </p:txBody>
      </p:sp>
      <p:sp>
        <p:nvSpPr>
          <p:cNvPr id="3" name="Content Placeholder 2"/>
          <p:cNvSpPr>
            <a:spLocks noGrp="1"/>
          </p:cNvSpPr>
          <p:nvPr>
            <p:ph idx="1"/>
          </p:nvPr>
        </p:nvSpPr>
        <p:spPr>
          <a:xfrm>
            <a:off x="457200" y="1700808"/>
            <a:ext cx="8229600" cy="4464496"/>
          </a:xfrm>
          <a:solidFill>
            <a:srgbClr val="FFFF00"/>
          </a:solidFill>
        </p:spPr>
        <p:txBody>
          <a:bodyPr>
            <a:normAutofit/>
          </a:bodyPr>
          <a:lstStyle/>
          <a:p>
            <a:pPr marL="514350" indent="-514350">
              <a:buAutoNum type="arabicPeriod"/>
            </a:pPr>
            <a:r>
              <a:rPr lang="en-AU" sz="3400" dirty="0" smtClean="0"/>
              <a:t>Many public health systems have become disease management systems.</a:t>
            </a:r>
          </a:p>
          <a:p>
            <a:pPr marL="514350" indent="-514350">
              <a:buAutoNum type="arabicPeriod"/>
            </a:pPr>
            <a:r>
              <a:rPr lang="en-AU" sz="3400" dirty="0" smtClean="0"/>
              <a:t>Many participants in public health systems are rewarded financially by high rates of chronic disease.</a:t>
            </a:r>
          </a:p>
          <a:p>
            <a:pPr marL="514350" indent="-514350">
              <a:buAutoNum type="arabicPeriod"/>
            </a:pPr>
            <a:r>
              <a:rPr lang="en-AU" sz="3400" dirty="0" smtClean="0"/>
              <a:t>In most “developed” countries there are epidemics of chronic disease.</a:t>
            </a:r>
          </a:p>
        </p:txBody>
      </p:sp>
    </p:spTree>
    <p:extLst>
      <p:ext uri="{BB962C8B-B14F-4D97-AF65-F5344CB8AC3E}">
        <p14:creationId xmlns:p14="http://schemas.microsoft.com/office/powerpoint/2010/main" val="3840820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672"/>
            <a:ext cx="8229600" cy="6048672"/>
          </a:xfrm>
          <a:solidFill>
            <a:srgbClr val="FFFF00"/>
          </a:solidFill>
        </p:spPr>
        <p:txBody>
          <a:bodyPr>
            <a:normAutofit/>
          </a:bodyPr>
          <a:lstStyle/>
          <a:p>
            <a:pPr marL="441325" indent="-441325">
              <a:buNone/>
            </a:pPr>
            <a:r>
              <a:rPr lang="en-AU" sz="3400" dirty="0" smtClean="0"/>
              <a:t>4. We </a:t>
            </a:r>
            <a:r>
              <a:rPr lang="en-AU" sz="3400" dirty="0"/>
              <a:t>must refocus on </a:t>
            </a:r>
            <a:r>
              <a:rPr lang="en-AU" sz="3400" dirty="0" smtClean="0"/>
              <a:t>the promotion </a:t>
            </a:r>
            <a:r>
              <a:rPr lang="en-AU" sz="3400" dirty="0"/>
              <a:t>of health, not </a:t>
            </a:r>
            <a:r>
              <a:rPr lang="en-AU" sz="3400" dirty="0" smtClean="0"/>
              <a:t>on the management </a:t>
            </a:r>
            <a:r>
              <a:rPr lang="en-AU" sz="3400" dirty="0"/>
              <a:t>of disease </a:t>
            </a:r>
            <a:r>
              <a:rPr lang="en-AU" sz="3400" dirty="0" smtClean="0"/>
              <a:t>– we need a </a:t>
            </a:r>
            <a:r>
              <a:rPr lang="en-AU" sz="3400" dirty="0"/>
              <a:t>different </a:t>
            </a:r>
            <a:r>
              <a:rPr lang="en-AU" sz="3400" dirty="0" smtClean="0"/>
              <a:t>model free of vested interests.</a:t>
            </a:r>
            <a:endParaRPr lang="en-AU" sz="3400" dirty="0"/>
          </a:p>
          <a:p>
            <a:pPr marL="441325" indent="-441325">
              <a:buNone/>
            </a:pPr>
            <a:r>
              <a:rPr lang="en-AU" sz="3400" dirty="0" smtClean="0"/>
              <a:t>5. We </a:t>
            </a:r>
            <a:r>
              <a:rPr lang="en-AU" sz="3400" dirty="0"/>
              <a:t>must first do no </a:t>
            </a:r>
            <a:r>
              <a:rPr lang="en-AU" sz="3400" dirty="0" smtClean="0"/>
              <a:t>harm.</a:t>
            </a:r>
          </a:p>
          <a:p>
            <a:pPr marL="441325" indent="-441325">
              <a:buNone/>
            </a:pPr>
            <a:r>
              <a:rPr lang="en-AU" sz="3400" dirty="0" smtClean="0"/>
              <a:t>6. We </a:t>
            </a:r>
            <a:r>
              <a:rPr lang="en-AU" sz="3400" dirty="0"/>
              <a:t>DO have gentle, inexpensive options for both the treatment and the prevention of disease, as well as </a:t>
            </a:r>
            <a:r>
              <a:rPr lang="en-AU" sz="3400" dirty="0" smtClean="0"/>
              <a:t>for the </a:t>
            </a:r>
            <a:r>
              <a:rPr lang="en-AU" sz="3400" dirty="0"/>
              <a:t>promotion of health. </a:t>
            </a:r>
            <a:endParaRPr lang="en-AU" sz="3400" dirty="0" smtClean="0"/>
          </a:p>
          <a:p>
            <a:pPr marL="441325" indent="-441325">
              <a:buNone/>
            </a:pPr>
            <a:r>
              <a:rPr lang="en-AU" sz="3400" dirty="0" smtClean="0"/>
              <a:t>7. Our greatest need is </a:t>
            </a:r>
            <a:r>
              <a:rPr lang="en-AU" sz="3400" dirty="0"/>
              <a:t>TRUTH</a:t>
            </a:r>
            <a:r>
              <a:rPr lang="en-AU" sz="3400" dirty="0" smtClean="0"/>
              <a:t>!</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576905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Contact</a:t>
            </a:r>
          </a:p>
        </p:txBody>
      </p:sp>
      <p:sp>
        <p:nvSpPr>
          <p:cNvPr id="37891" name="Content Placeholder 2"/>
          <p:cNvSpPr>
            <a:spLocks noGrp="1"/>
          </p:cNvSpPr>
          <p:nvPr>
            <p:ph idx="1"/>
          </p:nvPr>
        </p:nvSpPr>
        <p:spPr/>
        <p:txBody>
          <a:bodyPr/>
          <a:lstStyle/>
          <a:p>
            <a:pPr marL="0" indent="0">
              <a:buFontTx/>
              <a:buNone/>
            </a:pPr>
            <a:r>
              <a:rPr lang="en-AU" sz="4400" smtClean="0"/>
              <a:t>www.homstudy.net</a:t>
            </a:r>
          </a:p>
          <a:p>
            <a:pPr marL="0" indent="0">
              <a:buFontTx/>
              <a:buNone/>
            </a:pPr>
            <a:endParaRPr lang="en-AU" smtClean="0"/>
          </a:p>
          <a:p>
            <a:pPr marL="0" indent="0">
              <a:buFontTx/>
              <a:buNone/>
            </a:pPr>
            <a:r>
              <a:rPr lang="en-AU" sz="4400" smtClean="0"/>
              <a:t>admin@homstudy.net</a:t>
            </a:r>
          </a:p>
          <a:p>
            <a:pPr marL="0" indent="0">
              <a:buFontTx/>
              <a:buNone/>
            </a:pPr>
            <a:endParaRPr lang="en-AU" smtClean="0"/>
          </a:p>
          <a:p>
            <a:pPr marL="0" indent="0">
              <a:buFontTx/>
              <a:buNone/>
            </a:pPr>
            <a:endParaRPr lang="en-AU" smtClean="0"/>
          </a:p>
        </p:txBody>
      </p:sp>
      <p:sp>
        <p:nvSpPr>
          <p:cNvPr id="37892"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mtClean="0"/>
              <a:t>Copyright: Dr Isaac Golden 2012</a:t>
            </a:r>
            <a:endParaRPr lang="en-US" smtClean="0"/>
          </a:p>
        </p:txBody>
      </p:sp>
    </p:spTree>
    <p:extLst>
      <p:ext uri="{BB962C8B-B14F-4D97-AF65-F5344CB8AC3E}">
        <p14:creationId xmlns:p14="http://schemas.microsoft.com/office/powerpoint/2010/main" val="58002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495957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027987" cy="5904656"/>
          </a:xfrm>
          <a:solidFill>
            <a:srgbClr val="FFFF00">
              <a:alpha val="43000"/>
            </a:srgbClr>
          </a:solidFill>
        </p:spPr>
        <p:txBody>
          <a:bodyPr rtlCol="0">
            <a:normAutofit/>
          </a:bodyPr>
          <a:lstStyle/>
          <a:p>
            <a:pPr marL="0" indent="12700" eaLnBrk="1" fontAlgn="auto" hangingPunct="1">
              <a:spcAft>
                <a:spcPts val="0"/>
              </a:spcAft>
              <a:buFontTx/>
              <a:buNone/>
              <a:defRPr/>
            </a:pPr>
            <a:r>
              <a:rPr lang="en-US" sz="3000" i="1" dirty="0" smtClean="0"/>
              <a:t>The BMJ’s "Clinical Evidence" analyzed around 2,500 common medical treatments to evaluate which are supported by sufficient reliable evidence (BMJ, 2007)</a:t>
            </a:r>
            <a:r>
              <a:rPr lang="en-US" sz="3000" dirty="0" smtClean="0"/>
              <a:t>:</a:t>
            </a:r>
          </a:p>
          <a:p>
            <a:pPr eaLnBrk="1" fontAlgn="auto" hangingPunct="1">
              <a:spcAft>
                <a:spcPts val="0"/>
              </a:spcAft>
              <a:buFont typeface="Arial" pitchFamily="34" charset="0"/>
              <a:buChar char="•"/>
              <a:defRPr/>
            </a:pPr>
            <a:r>
              <a:rPr lang="en-US" sz="3000" i="1" dirty="0" smtClean="0"/>
              <a:t>13% were found to be beneficial</a:t>
            </a:r>
            <a:endParaRPr lang="en-US" sz="3000" dirty="0" smtClean="0"/>
          </a:p>
          <a:p>
            <a:pPr eaLnBrk="1" fontAlgn="auto" hangingPunct="1">
              <a:spcAft>
                <a:spcPts val="0"/>
              </a:spcAft>
              <a:buFont typeface="Arial" pitchFamily="34" charset="0"/>
              <a:buChar char="•"/>
              <a:defRPr/>
            </a:pPr>
            <a:r>
              <a:rPr lang="en-US" sz="3000" i="1" dirty="0" smtClean="0"/>
              <a:t>23% were likely to be beneficial</a:t>
            </a:r>
            <a:endParaRPr lang="en-US" sz="3000" dirty="0" smtClean="0"/>
          </a:p>
          <a:p>
            <a:pPr eaLnBrk="1" fontAlgn="auto" hangingPunct="1">
              <a:spcAft>
                <a:spcPts val="0"/>
              </a:spcAft>
              <a:buFont typeface="Arial" pitchFamily="34" charset="0"/>
              <a:buChar char="•"/>
              <a:defRPr/>
            </a:pPr>
            <a:r>
              <a:rPr lang="en-US" sz="3000" i="1" dirty="0" smtClean="0"/>
              <a:t>8% as likely to be harmful as beneficial</a:t>
            </a:r>
            <a:endParaRPr lang="en-US" sz="3000" dirty="0" smtClean="0"/>
          </a:p>
          <a:p>
            <a:pPr eaLnBrk="1" fontAlgn="auto" hangingPunct="1">
              <a:spcAft>
                <a:spcPts val="0"/>
              </a:spcAft>
              <a:buFont typeface="Arial" pitchFamily="34" charset="0"/>
              <a:buChar char="•"/>
              <a:defRPr/>
            </a:pPr>
            <a:r>
              <a:rPr lang="en-US" sz="3000" i="1" dirty="0" smtClean="0"/>
              <a:t>6% were unlikely to be beneficial</a:t>
            </a:r>
            <a:endParaRPr lang="en-US" sz="3000" dirty="0" smtClean="0"/>
          </a:p>
          <a:p>
            <a:pPr eaLnBrk="1" fontAlgn="auto" hangingPunct="1">
              <a:spcAft>
                <a:spcPts val="0"/>
              </a:spcAft>
              <a:buFont typeface="Arial" pitchFamily="34" charset="0"/>
              <a:buChar char="•"/>
              <a:defRPr/>
            </a:pPr>
            <a:r>
              <a:rPr lang="en-US" sz="3000" i="1" dirty="0" smtClean="0"/>
              <a:t>4% likely to be harmful or ineffective.</a:t>
            </a:r>
            <a:endParaRPr lang="en-US" sz="3000" dirty="0" smtClean="0"/>
          </a:p>
          <a:p>
            <a:pPr eaLnBrk="1" fontAlgn="auto" hangingPunct="1">
              <a:spcAft>
                <a:spcPts val="0"/>
              </a:spcAft>
              <a:buFont typeface="Arial" pitchFamily="34" charset="0"/>
              <a:buChar char="•"/>
              <a:defRPr/>
            </a:pPr>
            <a:r>
              <a:rPr lang="en-US" sz="3000" i="1" dirty="0" smtClean="0"/>
              <a:t>46% were unknown whether they were efficacious or harmful"</a:t>
            </a:r>
            <a:endParaRPr lang="en-US" sz="3000" dirty="0" smtClean="0"/>
          </a:p>
          <a:p>
            <a:pPr eaLnBrk="1" fontAlgn="auto" hangingPunct="1">
              <a:spcAft>
                <a:spcPts val="0"/>
              </a:spcAft>
              <a:buFontTx/>
              <a:buNone/>
              <a:defRPr/>
            </a:pPr>
            <a:endParaRPr lang="en-AU" dirty="0"/>
          </a:p>
        </p:txBody>
      </p:sp>
    </p:spTree>
    <p:extLst>
      <p:ext uri="{BB962C8B-B14F-4D97-AF65-F5344CB8AC3E}">
        <p14:creationId xmlns:p14="http://schemas.microsoft.com/office/powerpoint/2010/main" val="1960463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43608" y="332656"/>
            <a:ext cx="7129412" cy="1772816"/>
          </a:xfrm>
          <a:gradFill flip="none" rotWithShape="1">
            <a:gsLst>
              <a:gs pos="0">
                <a:srgbClr val="FFF200"/>
              </a:gs>
              <a:gs pos="45000">
                <a:srgbClr val="FF7A00"/>
              </a:gs>
              <a:gs pos="70000">
                <a:srgbClr val="FF0300"/>
              </a:gs>
              <a:gs pos="100000">
                <a:srgbClr val="4D0808"/>
              </a:gs>
            </a:gsLst>
            <a:path path="circle">
              <a:fillToRect l="50000" t="50000" r="50000" b="50000"/>
            </a:path>
            <a:tileRect/>
          </a:gradFill>
          <a:extLst/>
        </p:spPr>
        <p:txBody>
          <a:bodyPr rtlCol="0" anchor="t">
            <a:normAutofit/>
          </a:bodyPr>
          <a:lstStyle/>
          <a:p>
            <a:pPr eaLnBrk="1" fontAlgn="auto" hangingPunct="1">
              <a:spcAft>
                <a:spcPts val="0"/>
              </a:spcAft>
              <a:defRPr/>
            </a:pPr>
            <a:r>
              <a:rPr lang="en-AU" dirty="0" smtClean="0"/>
              <a:t>Corruption of the medical system by big pharma</a:t>
            </a:r>
          </a:p>
        </p:txBody>
      </p:sp>
      <p:sp>
        <p:nvSpPr>
          <p:cNvPr id="7173" name="Content Placeholder 2"/>
          <p:cNvSpPr>
            <a:spLocks noGrp="1"/>
          </p:cNvSpPr>
          <p:nvPr>
            <p:ph idx="1"/>
          </p:nvPr>
        </p:nvSpPr>
        <p:spPr>
          <a:xfrm>
            <a:off x="395288" y="1773238"/>
            <a:ext cx="8424862" cy="5084762"/>
          </a:xfrm>
          <a:solidFill>
            <a:srgbClr val="E7E200"/>
          </a:solidFill>
        </p:spPr>
        <p:txBody>
          <a:bodyPr/>
          <a:lstStyle/>
          <a:p>
            <a:pPr eaLnBrk="1" hangingPunct="1">
              <a:buFont typeface="Arial" pitchFamily="34" charset="0"/>
              <a:buChar char="•"/>
              <a:defRPr/>
            </a:pPr>
            <a:r>
              <a:rPr lang="en-AU" sz="4000" dirty="0" smtClean="0"/>
              <a:t>  Affects medical research</a:t>
            </a:r>
          </a:p>
          <a:p>
            <a:pPr eaLnBrk="1" hangingPunct="1">
              <a:defRPr/>
            </a:pPr>
            <a:r>
              <a:rPr lang="en-AU" sz="4000" dirty="0" smtClean="0"/>
              <a:t>  Affects medical education</a:t>
            </a:r>
          </a:p>
          <a:p>
            <a:pPr eaLnBrk="1" hangingPunct="1">
              <a:defRPr/>
            </a:pPr>
            <a:r>
              <a:rPr lang="en-AU" sz="4000" dirty="0" smtClean="0"/>
              <a:t>  Affects public perceptions</a:t>
            </a:r>
          </a:p>
          <a:p>
            <a:pPr eaLnBrk="1" hangingPunct="1">
              <a:defRPr/>
            </a:pPr>
            <a:r>
              <a:rPr lang="en-AU" sz="4000" dirty="0" smtClean="0"/>
              <a:t>  Affects political judgements</a:t>
            </a:r>
          </a:p>
          <a:p>
            <a:pPr marL="0" indent="0" eaLnBrk="1" hangingPunct="1">
              <a:buFont typeface="Arial" charset="0"/>
              <a:buNone/>
              <a:defRPr/>
            </a:pPr>
            <a:r>
              <a:rPr lang="en-AU" sz="4000" dirty="0" smtClean="0"/>
              <a:t>Big Pharma is dishonest, as shown by massive fines levied against many companies for corruption. For example</a:t>
            </a:r>
          </a:p>
        </p:txBody>
      </p:sp>
    </p:spTree>
    <p:extLst>
      <p:ext uri="{BB962C8B-B14F-4D97-AF65-F5344CB8AC3E}">
        <p14:creationId xmlns:p14="http://schemas.microsoft.com/office/powerpoint/2010/main" val="3380304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813"/>
            <a:ext cx="8362950" cy="5721350"/>
          </a:xfrm>
        </p:spPr>
        <p:txBody>
          <a:bodyPr>
            <a:normAutofit lnSpcReduction="10000"/>
          </a:bodyPr>
          <a:lstStyle/>
          <a:p>
            <a:pPr>
              <a:defRPr/>
            </a:pPr>
            <a:r>
              <a:rPr lang="en-AU" dirty="0" smtClean="0"/>
              <a:t>2012: </a:t>
            </a:r>
            <a:r>
              <a:rPr lang="en-AU" b="1" dirty="0" smtClean="0"/>
              <a:t>GlaxoSmithKline</a:t>
            </a:r>
            <a:r>
              <a:rPr lang="en-AU" dirty="0" smtClean="0"/>
              <a:t> fined </a:t>
            </a:r>
            <a:r>
              <a:rPr lang="en-AU" b="1" dirty="0" smtClean="0"/>
              <a:t>$3 billion </a:t>
            </a:r>
            <a:r>
              <a:rPr lang="en-AU" dirty="0" smtClean="0"/>
              <a:t>for illegal marketing of </a:t>
            </a:r>
            <a:r>
              <a:rPr lang="en-AU" i="1" dirty="0" smtClean="0"/>
              <a:t>Paxil</a:t>
            </a:r>
            <a:r>
              <a:rPr lang="en-AU" dirty="0" smtClean="0"/>
              <a:t>, </a:t>
            </a:r>
            <a:r>
              <a:rPr lang="en-AU" i="1" dirty="0" err="1" smtClean="0"/>
              <a:t>Welbutrin</a:t>
            </a:r>
            <a:r>
              <a:rPr lang="en-AU" dirty="0" smtClean="0"/>
              <a:t> and downplaying safety risks of </a:t>
            </a:r>
            <a:r>
              <a:rPr lang="en-AU" i="1" dirty="0" smtClean="0"/>
              <a:t>Avandia</a:t>
            </a:r>
            <a:r>
              <a:rPr lang="en-AU" dirty="0" smtClean="0"/>
              <a:t> </a:t>
            </a:r>
          </a:p>
          <a:p>
            <a:pPr>
              <a:defRPr/>
            </a:pPr>
            <a:r>
              <a:rPr lang="en-AU" dirty="0" smtClean="0"/>
              <a:t>2012: </a:t>
            </a:r>
            <a:r>
              <a:rPr lang="en-AU" b="1" dirty="0" smtClean="0"/>
              <a:t>Johnson &amp; Johnson </a:t>
            </a:r>
            <a:r>
              <a:rPr lang="en-AU" dirty="0" smtClean="0"/>
              <a:t>to pay over </a:t>
            </a:r>
            <a:r>
              <a:rPr lang="en-AU" b="1" dirty="0" smtClean="0"/>
              <a:t>$1.5  billion </a:t>
            </a:r>
            <a:r>
              <a:rPr lang="en-AU" dirty="0" smtClean="0"/>
              <a:t>for illegal marketing of </a:t>
            </a:r>
            <a:r>
              <a:rPr lang="en-AU" i="1" dirty="0" smtClean="0"/>
              <a:t>Risperdal</a:t>
            </a:r>
            <a:r>
              <a:rPr lang="en-AU" dirty="0" smtClean="0"/>
              <a:t> </a:t>
            </a:r>
          </a:p>
          <a:p>
            <a:pPr>
              <a:defRPr/>
            </a:pPr>
            <a:r>
              <a:rPr lang="en-AU" dirty="0" smtClean="0"/>
              <a:t>2012: </a:t>
            </a:r>
            <a:r>
              <a:rPr lang="en-AU" b="1" dirty="0" smtClean="0"/>
              <a:t>Abbott Laboratories </a:t>
            </a:r>
            <a:r>
              <a:rPr lang="en-AU" dirty="0" smtClean="0"/>
              <a:t>fined </a:t>
            </a:r>
            <a:r>
              <a:rPr lang="en-AU" b="1" dirty="0" smtClean="0"/>
              <a:t>$1.6 billion </a:t>
            </a:r>
            <a:r>
              <a:rPr lang="en-AU" dirty="0" smtClean="0"/>
              <a:t>for aggressively promoting </a:t>
            </a:r>
            <a:r>
              <a:rPr lang="en-AU" i="1" dirty="0" smtClean="0"/>
              <a:t>Depakote</a:t>
            </a:r>
            <a:r>
              <a:rPr lang="en-AU" dirty="0" smtClean="0"/>
              <a:t> for off-label use in elderly dementia patients, despite lacking evidence of safety or effectiveness</a:t>
            </a:r>
          </a:p>
          <a:p>
            <a:pPr>
              <a:defRPr/>
            </a:pPr>
            <a:r>
              <a:rPr lang="en-AU" dirty="0" smtClean="0"/>
              <a:t>2011: </a:t>
            </a:r>
            <a:r>
              <a:rPr lang="en-AU" b="1" dirty="0" smtClean="0"/>
              <a:t>Merck</a:t>
            </a:r>
            <a:r>
              <a:rPr lang="en-AU" dirty="0" smtClean="0"/>
              <a:t> to pay </a:t>
            </a:r>
            <a:r>
              <a:rPr lang="en-AU" b="1" dirty="0" smtClean="0"/>
              <a:t>$950 </a:t>
            </a:r>
            <a:r>
              <a:rPr lang="en-AU" dirty="0" smtClean="0"/>
              <a:t>million to resolve fraudulent marketing allegations related to </a:t>
            </a:r>
            <a:r>
              <a:rPr lang="en-AU" i="1" dirty="0" smtClean="0"/>
              <a:t>Vioxx</a:t>
            </a:r>
          </a:p>
          <a:p>
            <a:pPr>
              <a:defRPr/>
            </a:pPr>
            <a:endParaRPr lang="en-AU" dirty="0" smtClean="0"/>
          </a:p>
          <a:p>
            <a:pPr marL="0" indent="0">
              <a:buFont typeface="Arial" charset="0"/>
              <a:buNone/>
              <a:defRPr/>
            </a:pPr>
            <a:endParaRPr lang="en-AU" dirty="0"/>
          </a:p>
        </p:txBody>
      </p:sp>
    </p:spTree>
    <p:extLst>
      <p:ext uri="{BB962C8B-B14F-4D97-AF65-F5344CB8AC3E}">
        <p14:creationId xmlns:p14="http://schemas.microsoft.com/office/powerpoint/2010/main" val="33502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49913"/>
          </a:xfrm>
        </p:spPr>
        <p:txBody>
          <a:bodyPr/>
          <a:lstStyle/>
          <a:p>
            <a:pPr>
              <a:defRPr/>
            </a:pPr>
            <a:r>
              <a:rPr lang="en-AU" dirty="0" smtClean="0"/>
              <a:t>2010: </a:t>
            </a:r>
            <a:r>
              <a:rPr lang="en-AU" b="1" dirty="0" smtClean="0"/>
              <a:t>Allergan</a:t>
            </a:r>
            <a:r>
              <a:rPr lang="en-AU" dirty="0" smtClean="0"/>
              <a:t> paid </a:t>
            </a:r>
            <a:r>
              <a:rPr lang="en-AU" b="1" dirty="0" smtClean="0"/>
              <a:t>$600 million </a:t>
            </a:r>
            <a:r>
              <a:rPr lang="en-AU" dirty="0" smtClean="0"/>
              <a:t>for strongly pushing </a:t>
            </a:r>
            <a:r>
              <a:rPr lang="en-AU" i="1" dirty="0" smtClean="0"/>
              <a:t>Botox</a:t>
            </a:r>
            <a:r>
              <a:rPr lang="en-AU" dirty="0" smtClean="0"/>
              <a:t> for unapproved uses</a:t>
            </a:r>
          </a:p>
          <a:p>
            <a:pPr>
              <a:defRPr/>
            </a:pPr>
            <a:r>
              <a:rPr lang="en-AU" dirty="0" smtClean="0"/>
              <a:t>2010: </a:t>
            </a:r>
            <a:r>
              <a:rPr lang="en-AU" b="1" dirty="0" smtClean="0"/>
              <a:t>AstraZeneca</a:t>
            </a:r>
            <a:r>
              <a:rPr lang="en-AU" dirty="0" smtClean="0"/>
              <a:t> settled for </a:t>
            </a:r>
            <a:r>
              <a:rPr lang="en-AU" b="1" dirty="0" smtClean="0"/>
              <a:t>$520 million </a:t>
            </a:r>
            <a:r>
              <a:rPr lang="en-AU" dirty="0" smtClean="0"/>
              <a:t>for trying to persuade doctors to prescribe its psychotropic drug </a:t>
            </a:r>
            <a:r>
              <a:rPr lang="en-AU" i="1" dirty="0" smtClean="0"/>
              <a:t>Seroquel</a:t>
            </a:r>
            <a:r>
              <a:rPr lang="en-AU" dirty="0" smtClean="0"/>
              <a:t> for unapproved uses including Alzheimer's, ADHD, insomnia, and post-traumatic stress disorder  </a:t>
            </a:r>
          </a:p>
          <a:p>
            <a:pPr>
              <a:defRPr/>
            </a:pPr>
            <a:r>
              <a:rPr lang="en-AU" dirty="0" smtClean="0"/>
              <a:t>2009: </a:t>
            </a:r>
            <a:r>
              <a:rPr lang="en-AU" b="1" dirty="0" smtClean="0"/>
              <a:t>Eli Lilly </a:t>
            </a:r>
            <a:r>
              <a:rPr lang="en-AU" dirty="0" smtClean="0"/>
              <a:t>pays </a:t>
            </a:r>
            <a:r>
              <a:rPr lang="en-AU" b="1" dirty="0" smtClean="0"/>
              <a:t>$1.4 billion </a:t>
            </a:r>
            <a:r>
              <a:rPr lang="en-AU" dirty="0" smtClean="0"/>
              <a:t>for promoting </a:t>
            </a:r>
            <a:r>
              <a:rPr lang="en-AU" i="1" dirty="0" err="1" smtClean="0"/>
              <a:t>Zyprexa</a:t>
            </a:r>
            <a:r>
              <a:rPr lang="en-AU" dirty="0" smtClean="0"/>
              <a:t> for off-label uses, often to children and the elderly</a:t>
            </a:r>
          </a:p>
          <a:p>
            <a:pPr marL="0" indent="0">
              <a:buFont typeface="Arial" charset="0"/>
              <a:buNone/>
              <a:defRPr/>
            </a:pPr>
            <a:endParaRPr lang="en-AU" dirty="0" smtClean="0"/>
          </a:p>
          <a:p>
            <a:pPr marL="0" indent="0">
              <a:buFont typeface="Arial" charset="0"/>
              <a:buNone/>
              <a:defRPr/>
            </a:pPr>
            <a:endParaRPr lang="en-AU" dirty="0"/>
          </a:p>
        </p:txBody>
      </p:sp>
    </p:spTree>
    <p:extLst>
      <p:ext uri="{BB962C8B-B14F-4D97-AF65-F5344CB8AC3E}">
        <p14:creationId xmlns:p14="http://schemas.microsoft.com/office/powerpoint/2010/main" val="2694069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434013"/>
          </a:xfrm>
        </p:spPr>
        <p:txBody>
          <a:bodyPr/>
          <a:lstStyle/>
          <a:p>
            <a:pPr>
              <a:defRPr/>
            </a:pPr>
            <a:r>
              <a:rPr lang="en-AU" dirty="0" smtClean="0"/>
              <a:t>2009: </a:t>
            </a:r>
            <a:r>
              <a:rPr lang="en-AU" b="1" dirty="0" smtClean="0"/>
              <a:t>Pfizer</a:t>
            </a:r>
            <a:r>
              <a:rPr lang="en-AU" dirty="0" smtClean="0"/>
              <a:t> fined </a:t>
            </a:r>
            <a:r>
              <a:rPr lang="en-AU" b="1" dirty="0" smtClean="0"/>
              <a:t>$2.3 billion </a:t>
            </a:r>
            <a:r>
              <a:rPr lang="en-AU" dirty="0" smtClean="0"/>
              <a:t>for marketing fraud related to </a:t>
            </a:r>
            <a:r>
              <a:rPr lang="en-AU" i="1" dirty="0" err="1" smtClean="0"/>
              <a:t>Bextra</a:t>
            </a:r>
            <a:r>
              <a:rPr lang="en-AU" dirty="0" smtClean="0"/>
              <a:t>, </a:t>
            </a:r>
            <a:r>
              <a:rPr lang="en-AU" i="1" dirty="0" err="1" smtClean="0"/>
              <a:t>Lyrica</a:t>
            </a:r>
            <a:r>
              <a:rPr lang="en-AU" dirty="0" smtClean="0"/>
              <a:t> and other drugs </a:t>
            </a:r>
          </a:p>
          <a:p>
            <a:pPr>
              <a:defRPr/>
            </a:pPr>
            <a:r>
              <a:rPr lang="en-AU" dirty="0" smtClean="0"/>
              <a:t>2007: </a:t>
            </a:r>
            <a:r>
              <a:rPr lang="en-AU" b="1" dirty="0" smtClean="0"/>
              <a:t>Bristol-Myers Squibb </a:t>
            </a:r>
            <a:r>
              <a:rPr lang="en-AU" dirty="0" smtClean="0"/>
              <a:t>paid </a:t>
            </a:r>
            <a:r>
              <a:rPr lang="en-AU" b="1" dirty="0" smtClean="0"/>
              <a:t>$515 million </a:t>
            </a:r>
            <a:r>
              <a:rPr lang="en-AU" dirty="0" smtClean="0"/>
              <a:t>for illegally promoting its atypical antipsychotic drug </a:t>
            </a:r>
            <a:r>
              <a:rPr lang="en-AU" i="1" dirty="0" err="1" smtClean="0"/>
              <a:t>Abilify</a:t>
            </a:r>
            <a:r>
              <a:rPr lang="en-AU" dirty="0" smtClean="0"/>
              <a:t> to kids and seniors.</a:t>
            </a:r>
          </a:p>
          <a:p>
            <a:pPr>
              <a:buFont typeface="Arial" pitchFamily="34" charset="0"/>
              <a:buChar char="•"/>
              <a:defRPr/>
            </a:pPr>
            <a:r>
              <a:rPr lang="en-AU" dirty="0" smtClean="0"/>
              <a:t>2007: </a:t>
            </a:r>
            <a:r>
              <a:rPr lang="en-AU" b="1" dirty="0" smtClean="0"/>
              <a:t>Purdue Pharma </a:t>
            </a:r>
            <a:r>
              <a:rPr lang="en-AU" dirty="0" smtClean="0"/>
              <a:t>paid </a:t>
            </a:r>
            <a:r>
              <a:rPr lang="en-AU" b="1" dirty="0" smtClean="0"/>
              <a:t>$634.5 million </a:t>
            </a:r>
            <a:r>
              <a:rPr lang="en-AU" dirty="0" smtClean="0"/>
              <a:t>for fraudulently misbranding </a:t>
            </a:r>
            <a:r>
              <a:rPr lang="en-AU" i="1" dirty="0" err="1" smtClean="0"/>
              <a:t>Oxycontin</a:t>
            </a:r>
            <a:r>
              <a:rPr lang="en-AU" dirty="0" smtClean="0"/>
              <a:t>, and suggesting it was less addictive and less abused than other painkillers. </a:t>
            </a:r>
          </a:p>
          <a:p>
            <a:pPr marL="0" indent="0">
              <a:buFont typeface="Arial" charset="0"/>
              <a:buNone/>
              <a:defRPr/>
            </a:pPr>
            <a:endParaRPr lang="en-AU" dirty="0"/>
          </a:p>
        </p:txBody>
      </p:sp>
    </p:spTree>
    <p:extLst>
      <p:ext uri="{BB962C8B-B14F-4D97-AF65-F5344CB8AC3E}">
        <p14:creationId xmlns:p14="http://schemas.microsoft.com/office/powerpoint/2010/main" val="115065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lvl="0"/>
            <a:r>
              <a:rPr lang="en-AU" dirty="0"/>
              <a:t>1. Effectiveness of the </a:t>
            </a:r>
            <a:r>
              <a:rPr lang="en-AU" dirty="0" smtClean="0"/>
              <a:t>method</a:t>
            </a:r>
            <a:endParaRPr lang="en-AU" dirty="0"/>
          </a:p>
        </p:txBody>
      </p:sp>
      <p:sp>
        <p:nvSpPr>
          <p:cNvPr id="3" name="Content Placeholder 2"/>
          <p:cNvSpPr>
            <a:spLocks noGrp="1"/>
          </p:cNvSpPr>
          <p:nvPr>
            <p:ph idx="1"/>
          </p:nvPr>
        </p:nvSpPr>
        <p:spPr/>
        <p:txBody>
          <a:bodyPr/>
          <a:lstStyle/>
          <a:p>
            <a:r>
              <a:rPr lang="en-AU" dirty="0"/>
              <a:t>V</a:t>
            </a:r>
            <a:r>
              <a:rPr lang="en-AU" dirty="0" smtClean="0"/>
              <a:t>accine </a:t>
            </a:r>
            <a:r>
              <a:rPr lang="en-AU" dirty="0"/>
              <a:t>efficacy ranging from 40% to 99</a:t>
            </a:r>
            <a:r>
              <a:rPr lang="en-AU" dirty="0" smtClean="0"/>
              <a:t>%</a:t>
            </a:r>
          </a:p>
          <a:p>
            <a:endParaRPr lang="en-AU" dirty="0"/>
          </a:p>
          <a:p>
            <a:pPr marL="0" indent="0">
              <a:buNone/>
            </a:pPr>
            <a:endParaRPr lang="en-AU" dirty="0" smtClean="0"/>
          </a:p>
          <a:p>
            <a:r>
              <a:rPr lang="en-AU" dirty="0" smtClean="0"/>
              <a:t>HP averages 90%</a:t>
            </a:r>
          </a:p>
          <a:p>
            <a:endParaRPr lang="en-AU" dirty="0"/>
          </a:p>
          <a:p>
            <a:pPr marL="0" indent="0" algn="ctr">
              <a:buNone/>
            </a:pPr>
            <a:r>
              <a:rPr lang="en-AU" dirty="0" smtClean="0">
                <a:solidFill>
                  <a:schemeClr val="bg1"/>
                </a:solidFill>
              </a:rPr>
              <a:t>Evidence supporting HP will be discussed at length at the end of the presentation</a:t>
            </a:r>
            <a:endParaRPr lang="en-AU" dirty="0">
              <a:solidFill>
                <a:schemeClr val="bg1"/>
              </a:solidFill>
            </a:endParaRPr>
          </a:p>
        </p:txBody>
      </p:sp>
    </p:spTree>
    <p:extLst>
      <p:ext uri="{BB962C8B-B14F-4D97-AF65-F5344CB8AC3E}">
        <p14:creationId xmlns:p14="http://schemas.microsoft.com/office/powerpoint/2010/main" val="1096758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620713"/>
            <a:ext cx="7921625" cy="6002337"/>
          </a:xfrm>
          <a:prstGeom prst="rect">
            <a:avLst/>
          </a:prstGeom>
        </p:spPr>
        <p:txBody>
          <a:bodyPr>
            <a:spAutoFit/>
          </a:bodyPr>
          <a:lstStyle/>
          <a:p>
            <a:pPr marL="457200" indent="-457200">
              <a:buFont typeface="Arial" pitchFamily="34" charset="0"/>
              <a:buChar char="•"/>
              <a:defRPr/>
            </a:pPr>
            <a:r>
              <a:rPr lang="en-AU" sz="3200" dirty="0"/>
              <a:t>2005: </a:t>
            </a:r>
            <a:r>
              <a:rPr lang="en-AU" sz="3200" b="1" dirty="0" err="1"/>
              <a:t>Serono</a:t>
            </a:r>
            <a:r>
              <a:rPr lang="en-AU" sz="3200" dirty="0"/>
              <a:t> (now Merck </a:t>
            </a:r>
            <a:r>
              <a:rPr lang="en-AU" sz="3200" dirty="0" err="1"/>
              <a:t>Serono</a:t>
            </a:r>
            <a:r>
              <a:rPr lang="en-AU" sz="3200" dirty="0"/>
              <a:t>) paid </a:t>
            </a:r>
            <a:r>
              <a:rPr lang="en-AU" sz="3200" b="1" dirty="0"/>
              <a:t>$704 million </a:t>
            </a:r>
            <a:r>
              <a:rPr lang="en-AU" sz="3200" dirty="0"/>
              <a:t>after pleading guilty to two felony charges for fraudulent marketing related to a growth hormone to treat wasting in HIV patients. </a:t>
            </a:r>
            <a:endParaRPr lang="en-AU" sz="3200" dirty="0">
              <a:latin typeface="Arial" pitchFamily="34" charset="0"/>
              <a:cs typeface="Arial" pitchFamily="34" charset="0"/>
            </a:endParaRPr>
          </a:p>
          <a:p>
            <a:pPr>
              <a:defRPr/>
            </a:pPr>
            <a:endParaRPr lang="en-AU" sz="3200" dirty="0">
              <a:latin typeface="Arial" pitchFamily="34" charset="0"/>
              <a:cs typeface="Arial" pitchFamily="34" charset="0"/>
            </a:endParaRPr>
          </a:p>
          <a:p>
            <a:pPr>
              <a:defRPr/>
            </a:pPr>
            <a:r>
              <a:rPr lang="en-AU" sz="3200" dirty="0">
                <a:latin typeface="Arial" pitchFamily="34" charset="0"/>
                <a:cs typeface="Arial" pitchFamily="34" charset="0"/>
              </a:rPr>
              <a:t>The U.S. Department of Justice reported recovering </a:t>
            </a:r>
            <a:r>
              <a:rPr lang="en-AU" sz="3200" b="1" dirty="0">
                <a:latin typeface="Arial" pitchFamily="34" charset="0"/>
                <a:cs typeface="Arial" pitchFamily="34" charset="0"/>
              </a:rPr>
              <a:t>US $18,517,016,689 </a:t>
            </a:r>
            <a:r>
              <a:rPr lang="en-AU" sz="3200" dirty="0">
                <a:latin typeface="Arial" pitchFamily="34" charset="0"/>
                <a:cs typeface="Arial" pitchFamily="34" charset="0"/>
              </a:rPr>
              <a:t>from October 1, 1987 to September 30, 2010 in 4,668 cases involving the Department of Health and Human Services as the primary client. </a:t>
            </a:r>
          </a:p>
        </p:txBody>
      </p:sp>
    </p:spTree>
    <p:extLst>
      <p:ext uri="{BB962C8B-B14F-4D97-AF65-F5344CB8AC3E}">
        <p14:creationId xmlns:p14="http://schemas.microsoft.com/office/powerpoint/2010/main" val="1667152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9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AU" dirty="0"/>
              <a:t>2. Storage and administration issues</a:t>
            </a:r>
          </a:p>
        </p:txBody>
      </p:sp>
      <p:sp>
        <p:nvSpPr>
          <p:cNvPr id="3" name="Content Placeholder 2"/>
          <p:cNvSpPr>
            <a:spLocks noGrp="1"/>
          </p:cNvSpPr>
          <p:nvPr>
            <p:ph idx="1"/>
          </p:nvPr>
        </p:nvSpPr>
        <p:spPr/>
        <p:txBody>
          <a:bodyPr/>
          <a:lstStyle/>
          <a:p>
            <a:r>
              <a:rPr lang="en-AU" dirty="0"/>
              <a:t>For most vaccines an effective cold chain is </a:t>
            </a:r>
            <a:r>
              <a:rPr lang="en-AU" dirty="0" smtClean="0"/>
              <a:t>essential</a:t>
            </a:r>
          </a:p>
          <a:p>
            <a:r>
              <a:rPr lang="en-AU" dirty="0"/>
              <a:t>The administration of injected vaccines requires properly trained doctors and nurses, and appropriate equipment and hygiene is </a:t>
            </a:r>
            <a:r>
              <a:rPr lang="en-AU" dirty="0" smtClean="0"/>
              <a:t>crucial</a:t>
            </a:r>
          </a:p>
          <a:p>
            <a:r>
              <a:rPr lang="en-AU" dirty="0" smtClean="0"/>
              <a:t>HP: </a:t>
            </a:r>
            <a:r>
              <a:rPr lang="en-AU" dirty="0"/>
              <a:t>All that is required is sensible hygiene and knowledge of possible antidoting factors</a:t>
            </a:r>
          </a:p>
        </p:txBody>
      </p:sp>
    </p:spTree>
    <p:extLst>
      <p:ext uri="{BB962C8B-B14F-4D97-AF65-F5344CB8AC3E}">
        <p14:creationId xmlns:p14="http://schemas.microsoft.com/office/powerpoint/2010/main" val="151702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AU" dirty="0"/>
              <a:t>3. Flexibility during changing disease conditions</a:t>
            </a:r>
          </a:p>
        </p:txBody>
      </p:sp>
      <p:sp>
        <p:nvSpPr>
          <p:cNvPr id="3" name="Content Placeholder 2"/>
          <p:cNvSpPr>
            <a:spLocks noGrp="1"/>
          </p:cNvSpPr>
          <p:nvPr>
            <p:ph idx="1"/>
          </p:nvPr>
        </p:nvSpPr>
        <p:spPr/>
        <p:txBody>
          <a:bodyPr/>
          <a:lstStyle/>
          <a:p>
            <a:r>
              <a:rPr lang="en-AU" dirty="0"/>
              <a:t>T</a:t>
            </a:r>
            <a:r>
              <a:rPr lang="en-AU" dirty="0" smtClean="0"/>
              <a:t>he </a:t>
            </a:r>
            <a:r>
              <a:rPr lang="en-AU" dirty="0"/>
              <a:t>antigenic strain used in the current vaccine no longer matches the antigenic strain of the circulating </a:t>
            </a:r>
            <a:r>
              <a:rPr lang="en-AU" dirty="0" smtClean="0"/>
              <a:t>disease</a:t>
            </a:r>
          </a:p>
          <a:p>
            <a:pPr marL="0" indent="0">
              <a:buNone/>
            </a:pPr>
            <a:endParaRPr lang="en-AU" dirty="0" smtClean="0"/>
          </a:p>
          <a:p>
            <a:r>
              <a:rPr lang="en-AU" dirty="0"/>
              <a:t>HP remedies are easily adapted to changing antigenic conditions</a:t>
            </a:r>
          </a:p>
        </p:txBody>
      </p:sp>
    </p:spTree>
    <p:extLst>
      <p:ext uri="{BB962C8B-B14F-4D97-AF65-F5344CB8AC3E}">
        <p14:creationId xmlns:p14="http://schemas.microsoft.com/office/powerpoint/2010/main" val="50527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AU" dirty="0"/>
              <a:t>4. </a:t>
            </a:r>
            <a:r>
              <a:rPr lang="en-AU" dirty="0" smtClean="0"/>
              <a:t>Length of Protection</a:t>
            </a:r>
            <a:endParaRPr lang="en-AU" dirty="0"/>
          </a:p>
        </p:txBody>
      </p:sp>
      <p:sp>
        <p:nvSpPr>
          <p:cNvPr id="3" name="Content Placeholder 2"/>
          <p:cNvSpPr>
            <a:spLocks noGrp="1"/>
          </p:cNvSpPr>
          <p:nvPr>
            <p:ph idx="1"/>
          </p:nvPr>
        </p:nvSpPr>
        <p:spPr/>
        <p:txBody>
          <a:bodyPr/>
          <a:lstStyle/>
          <a:p>
            <a:r>
              <a:rPr lang="en-AU" dirty="0"/>
              <a:t>Neither vaccination nor HP </a:t>
            </a:r>
            <a:r>
              <a:rPr lang="en-AU" dirty="0" smtClean="0"/>
              <a:t>are </a:t>
            </a:r>
            <a:r>
              <a:rPr lang="en-AU" dirty="0"/>
              <a:t>able to offer guarantees of how long protection against a targeted disease will </a:t>
            </a:r>
            <a:r>
              <a:rPr lang="en-AU" dirty="0" smtClean="0"/>
              <a:t>last</a:t>
            </a:r>
            <a:endParaRPr lang="en-AU" dirty="0"/>
          </a:p>
        </p:txBody>
      </p:sp>
    </p:spTree>
    <p:extLst>
      <p:ext uri="{BB962C8B-B14F-4D97-AF65-F5344CB8AC3E}">
        <p14:creationId xmlns:p14="http://schemas.microsoft.com/office/powerpoint/2010/main" val="3520530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881</TotalTime>
  <Words>2767</Words>
  <Application>Microsoft Office PowerPoint</Application>
  <PresentationFormat>On-screen Show (4:3)</PresentationFormat>
  <Paragraphs>461</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Office Theme</vt:lpstr>
      <vt:lpstr>Microsoft Excel Chart</vt:lpstr>
      <vt:lpstr>Chart</vt:lpstr>
      <vt:lpstr>Immunisation Options in Endemic and Epidemic Conditions </vt:lpstr>
      <vt:lpstr>PURPOSE</vt:lpstr>
      <vt:lpstr>PowerPoint Presentation</vt:lpstr>
      <vt:lpstr>PowerPoint Presentation</vt:lpstr>
      <vt:lpstr>Eight Issues</vt:lpstr>
      <vt:lpstr>1. Effectiveness of the method</vt:lpstr>
      <vt:lpstr>2. Storage and administration issues</vt:lpstr>
      <vt:lpstr>3. Flexibility during changing disease conditions</vt:lpstr>
      <vt:lpstr>4. Length of Protection</vt:lpstr>
      <vt:lpstr>5. Short-term safety</vt:lpstr>
      <vt:lpstr>6. Long-term safety</vt:lpstr>
      <vt:lpstr>PowerPoint Presentation</vt:lpstr>
      <vt:lpstr>Safety: HP v’s vaccines</vt:lpstr>
      <vt:lpstr>7. Direct costs</vt:lpstr>
      <vt:lpstr>8. Cost:Benefit Analysis</vt:lpstr>
      <vt:lpstr>PowerPoint Presentation</vt:lpstr>
      <vt:lpstr> Table  :  A comparison of options </vt:lpstr>
      <vt:lpstr>PowerPoint Presentation</vt:lpstr>
      <vt:lpstr>The Effectiveness of HP</vt:lpstr>
      <vt:lpstr>1. Historical Evidence</vt:lpstr>
      <vt:lpstr>2. Short-term Efficacy of HP</vt:lpstr>
      <vt:lpstr>Some Measures of the Effectiveness of Homœoprophylaxis</vt:lpstr>
      <vt:lpstr>3. Long-term effectiveness of HP</vt:lpstr>
      <vt:lpstr>MEASURE OF HP EFFICACY </vt:lpstr>
      <vt:lpstr>PowerPoint Presentation</vt:lpstr>
      <vt:lpstr>PowerPoint Presentation</vt:lpstr>
      <vt:lpstr>4.1 Recent Research Findings: The Cuban Experience</vt:lpstr>
      <vt:lpstr>PowerPoint Presentation</vt:lpstr>
      <vt:lpstr>PowerPoint Presentation</vt:lpstr>
      <vt:lpstr>Leptospirosis in IR and RC, 2004-2008, monthly totals, with the 2007 predictive IR data</vt:lpstr>
      <vt:lpstr> 2012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Recent Research Findings: The Indian Experience</vt:lpstr>
      <vt:lpstr>PowerPoint Presentation</vt:lpstr>
      <vt:lpstr>Method</vt:lpstr>
      <vt:lpstr>Japanese Encephalitis Incidence in Andhra Pradesh 1991-2004</vt:lpstr>
      <vt:lpstr>Japanese Encephalitis in 2001 in some states in India</vt:lpstr>
      <vt:lpstr>The Bottom Line</vt:lpstr>
      <vt:lpstr>Dengue Fever</vt:lpstr>
      <vt:lpstr>PowerPoint Presentation</vt:lpstr>
      <vt:lpstr>PowerPoint Presentation</vt:lpstr>
      <vt:lpstr>PowerPoint Presentation</vt:lpstr>
      <vt:lpstr>PowerPoint Presentation</vt:lpstr>
      <vt:lpstr>PowerPoint Presentation</vt:lpstr>
      <vt:lpstr>Concluding Thoughts</vt:lpstr>
      <vt:lpstr>PowerPoint Presentation</vt:lpstr>
      <vt:lpstr>Contact</vt:lpstr>
      <vt:lpstr>PowerPoint Presentation</vt:lpstr>
      <vt:lpstr>PowerPoint Presentation</vt:lpstr>
      <vt:lpstr>Corruption of the medical system by big pharma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Immunisation Options in Endemic and Epidemic Conditions</dc:title>
  <dc:creator>Isaac Golden</dc:creator>
  <cp:lastModifiedBy>Isaac Golden</cp:lastModifiedBy>
  <cp:revision>43</cp:revision>
  <dcterms:created xsi:type="dcterms:W3CDTF">2012-08-21T05:30:35Z</dcterms:created>
  <dcterms:modified xsi:type="dcterms:W3CDTF">2012-11-16T08:08:17Z</dcterms:modified>
</cp:coreProperties>
</file>