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73" r:id="rId8"/>
    <p:sldId id="271" r:id="rId9"/>
    <p:sldId id="263" r:id="rId10"/>
    <p:sldId id="264" r:id="rId11"/>
    <p:sldId id="262" r:id="rId12"/>
    <p:sldId id="269" r:id="rId13"/>
    <p:sldId id="268" r:id="rId14"/>
    <p:sldId id="265" r:id="rId15"/>
    <p:sldId id="266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chandima@iti.l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Pharmacognostical identification of Sri Lankan endemic medicinal plant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Curcuma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albiflora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Thwaites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Wijayasiriwardena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C., De Silva W.A.B.N., Premakumara G.A.S.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Dr. T.D.C.M.K.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Wijayasiriwardena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[PhD in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Pharmacognosy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, Gujarat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Ayurved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University, India</a:t>
            </a:r>
          </a:p>
          <a:p>
            <a:pPr algn="ctr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Registered Traditional Medical Practitioner]</a:t>
            </a: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Senior Research Scientist</a:t>
            </a: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Herbal Technology Section</a:t>
            </a: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Industrial Technology Institute</a:t>
            </a: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Colombo 07</a:t>
            </a:r>
          </a:p>
          <a:p>
            <a:pPr algn="ctr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E.mail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drchandima@iti.lk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www.iti.lk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7620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Physico-chemical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  %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Moisture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ash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Acid insoluble 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0.40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extractive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70% Alcohol</a:t>
                      </a:r>
                      <a:r>
                        <a:rPr lang="en-US" baseline="0" dirty="0" smtClean="0"/>
                        <a:t> extractive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Hexane extractive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Chloroform extractive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Presence of Phytochemical groups</a:t>
            </a:r>
            <a:endParaRPr lang="en-US" sz="3600" b="1" dirty="0"/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816" t="21887" r="13084" b="9085"/>
          <a:stretch>
            <a:fillRect/>
          </a:stretch>
        </p:blipFill>
        <p:spPr bwMode="auto">
          <a:xfrm>
            <a:off x="76199" y="1371600"/>
            <a:ext cx="909010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838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Thin Layer Chromatography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5638800"/>
            <a:ext cx="3657600" cy="914400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smtClean="0"/>
              <a:t>Figure:</a:t>
            </a:r>
            <a:r>
              <a:rPr lang="en-US" sz="1600" dirty="0" smtClean="0"/>
              <a:t> TLC fingerprint of </a:t>
            </a:r>
            <a:r>
              <a:rPr lang="en-US" sz="1600" i="1" dirty="0" smtClean="0"/>
              <a:t>Curcuma </a:t>
            </a:r>
            <a:r>
              <a:rPr lang="en-US" sz="1600" i="1" dirty="0" err="1" smtClean="0"/>
              <a:t>albiflora</a:t>
            </a:r>
            <a:r>
              <a:rPr lang="en-US" sz="1600" i="1" dirty="0" smtClean="0"/>
              <a:t> </a:t>
            </a:r>
            <a:r>
              <a:rPr lang="en-US" sz="1600" dirty="0" smtClean="0"/>
              <a:t>hexane extract, sprayed with the vanillin sulfuric acid spray reagent</a:t>
            </a:r>
            <a:endParaRPr lang="en-US" sz="1600" dirty="0"/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15240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  <p:pic>
        <p:nvPicPr>
          <p:cNvPr id="2050" name="Picture 2" descr="C:\Users\user\Desktop\Curcuma albiflora - 254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1313372" cy="2592387"/>
          </a:xfrm>
          <a:prstGeom prst="rect">
            <a:avLst/>
          </a:prstGeom>
          <a:noFill/>
        </p:spPr>
      </p:pic>
      <p:pic>
        <p:nvPicPr>
          <p:cNvPr id="2051" name="Picture 3" descr="C:\Users\user\Desktop\Curcuma albiflora - 366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2514600"/>
            <a:ext cx="1371600" cy="2590800"/>
          </a:xfrm>
          <a:prstGeom prst="rect">
            <a:avLst/>
          </a:prstGeom>
          <a:noFill/>
        </p:spPr>
      </p:pic>
      <p:pic>
        <p:nvPicPr>
          <p:cNvPr id="2052" name="Picture 4" descr="C:\Users\user\Desktop\Curcuma albiflora - sprayed with vanillin sulfur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14600"/>
            <a:ext cx="1268357" cy="2609850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0" y="2209800"/>
          <a:ext cx="426720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</a:tblGrid>
              <a:tr h="30416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Rf</a:t>
                      </a:r>
                      <a:r>
                        <a:rPr lang="en-US" dirty="0" smtClean="0"/>
                        <a:t> 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Spot </a:t>
                      </a:r>
                      <a:r>
                        <a:rPr lang="en-US" dirty="0" err="1" smtClean="0"/>
                        <a:t>colour</a:t>
                      </a:r>
                      <a:endParaRPr lang="en-US" dirty="0"/>
                    </a:p>
                  </a:txBody>
                  <a:tcPr/>
                </a:tc>
              </a:tr>
              <a:tr h="30416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041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Prussian</a:t>
                      </a:r>
                      <a:r>
                        <a:rPr lang="en-US" baseline="0" dirty="0" smtClean="0"/>
                        <a:t> blue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Pale</a:t>
                      </a:r>
                      <a:r>
                        <a:rPr lang="en-US" baseline="0" dirty="0" smtClean="0"/>
                        <a:t> pink</a:t>
                      </a:r>
                      <a:endParaRPr lang="en-US" dirty="0"/>
                    </a:p>
                  </a:txBody>
                  <a:tcPr/>
                </a:tc>
              </a:tr>
              <a:tr h="3041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</a:tr>
              <a:tr h="3041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Pale</a:t>
                      </a:r>
                      <a:r>
                        <a:rPr lang="en-US" baseline="0" dirty="0" smtClean="0"/>
                        <a:t> pink</a:t>
                      </a:r>
                      <a:endParaRPr lang="en-US" dirty="0"/>
                    </a:p>
                  </a:txBody>
                  <a:tcPr/>
                </a:tc>
              </a:tr>
              <a:tr h="3041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</a:tr>
              <a:tr h="3041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Pale pink</a:t>
                      </a:r>
                      <a:endParaRPr lang="en-US" dirty="0"/>
                    </a:p>
                  </a:txBody>
                  <a:tcPr/>
                </a:tc>
              </a:tr>
              <a:tr h="3041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Pink</a:t>
                      </a:r>
                      <a:endParaRPr lang="en-US" dirty="0"/>
                    </a:p>
                  </a:txBody>
                  <a:tcPr/>
                </a:tc>
              </a:tr>
              <a:tr h="3041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Grp="1" noChangeArrowheads="1"/>
          </p:cNvSpPr>
          <p:nvPr/>
        </p:nvSpPr>
        <p:spPr bwMode="auto">
          <a:xfrm>
            <a:off x="15240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3048000" cy="114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GC/MS Analysis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2860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Figure: </a:t>
            </a:r>
          </a:p>
          <a:p>
            <a:pPr algn="just"/>
            <a:r>
              <a:rPr lang="en-US" dirty="0" smtClean="0"/>
              <a:t>Spectrum obtained for the GC/MS analysis of  the n-hexane extract of </a:t>
            </a:r>
            <a:r>
              <a:rPr lang="en-US" i="1" dirty="0" smtClean="0"/>
              <a:t>Curcuma </a:t>
            </a:r>
            <a:r>
              <a:rPr lang="en-US" i="1" dirty="0" err="1" smtClean="0"/>
              <a:t>albiflora</a:t>
            </a:r>
            <a:endParaRPr lang="en-US" i="1" dirty="0"/>
          </a:p>
        </p:txBody>
      </p:sp>
      <p:pic>
        <p:nvPicPr>
          <p:cNvPr id="1026" name="Picture 2" descr="C:\Users\user\Desktop\DSCN1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399"/>
            <a:ext cx="5029200" cy="670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GC/MS Identification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 percentage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beta-</a:t>
                      </a:r>
                      <a:r>
                        <a:rPr lang="en-US" dirty="0" err="1" smtClean="0"/>
                        <a:t>Myrcene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dl-Limonene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alpha-</a:t>
                      </a:r>
                      <a:r>
                        <a:rPr lang="en-US" dirty="0" err="1" smtClean="0"/>
                        <a:t>terpinolene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delta-</a:t>
                      </a:r>
                      <a:r>
                        <a:rPr lang="en-US" dirty="0" err="1" smtClean="0"/>
                        <a:t>Elemene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bête-</a:t>
                      </a:r>
                      <a:r>
                        <a:rPr lang="en-US" dirty="0" err="1" smtClean="0"/>
                        <a:t>Elemene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alpha-</a:t>
                      </a:r>
                      <a:r>
                        <a:rPr lang="en-US" dirty="0" err="1" smtClean="0"/>
                        <a:t>Copaene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6-Aminocaporic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beta-</a:t>
                      </a:r>
                      <a:r>
                        <a:rPr lang="en-US" dirty="0" err="1" smtClean="0"/>
                        <a:t>Selinene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Camphor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i="1" dirty="0" smtClean="0"/>
              <a:t>Curcuma </a:t>
            </a:r>
            <a:r>
              <a:rPr lang="en-US" i="1" dirty="0" err="1" smtClean="0"/>
              <a:t>albiflora</a:t>
            </a:r>
            <a:r>
              <a:rPr lang="en-US" i="1" dirty="0" smtClean="0"/>
              <a:t> </a:t>
            </a:r>
            <a:r>
              <a:rPr lang="en-US" dirty="0" smtClean="0"/>
              <a:t>fresh rhizomes can be identified by its characteristic aromatic odour (Camphor like) and by the presence of black </a:t>
            </a:r>
            <a:r>
              <a:rPr lang="en-US" dirty="0" err="1" smtClean="0"/>
              <a:t>colour</a:t>
            </a:r>
            <a:r>
              <a:rPr lang="en-US" dirty="0" smtClean="0"/>
              <a:t> ring in the light yellow cortex.</a:t>
            </a:r>
          </a:p>
          <a:p>
            <a:r>
              <a:rPr lang="en-US" dirty="0" smtClean="0"/>
              <a:t>Microscopically by the presence of starch grains &amp; and essential oil filled cavities.</a:t>
            </a:r>
          </a:p>
          <a:p>
            <a:r>
              <a:rPr lang="en-US" dirty="0" smtClean="0"/>
              <a:t>TLC pattern in hexane extract.</a:t>
            </a:r>
          </a:p>
          <a:p>
            <a:r>
              <a:rPr lang="en-US" dirty="0" smtClean="0"/>
              <a:t>Presences of various </a:t>
            </a:r>
            <a:r>
              <a:rPr lang="en-US" dirty="0" err="1" smtClean="0"/>
              <a:t>phyto</a:t>
            </a:r>
            <a:r>
              <a:rPr lang="en-US" dirty="0" smtClean="0"/>
              <a:t>-constituents eluted by GC/MS</a:t>
            </a:r>
          </a:p>
          <a:p>
            <a:r>
              <a:rPr lang="en-US" dirty="0" smtClean="0"/>
              <a:t>Camphor eluted may be used as a marker compound to identify chemically.</a:t>
            </a:r>
          </a:p>
          <a:p>
            <a:r>
              <a:rPr lang="en-US" dirty="0" smtClean="0"/>
              <a:t>All in all, DNA barcode will give clear cut identity of the plant material that is yet to be completed.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buAutoNum type="arabi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Wijayasiriwardena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C., Premakumara G.A.S.(2012) Pharmacognostical identification of Sri Lankan endemic medicinal plant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Canarium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zeylanicum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Blume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Annual secessions of Institute of Biology, 61.</a:t>
            </a:r>
          </a:p>
          <a:p>
            <a:pPr marL="457200" lvl="0" indent="-45720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Wijayasiriwardena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C., Premakumara G.A.S.(2012) GC/MS Identification of essential oils of </a:t>
            </a:r>
            <a:r>
              <a:rPr lang="en-GB" sz="2400" i="1" dirty="0" err="1" smtClean="0">
                <a:latin typeface="Arial" pitchFamily="34" charset="0"/>
                <a:cs typeface="Arial" pitchFamily="34" charset="0"/>
              </a:rPr>
              <a:t>Pogostemon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 smtClean="0">
                <a:latin typeface="Arial" pitchFamily="34" charset="0"/>
                <a:cs typeface="Arial" pitchFamily="34" charset="0"/>
              </a:rPr>
              <a:t>heynianus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Benth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and its adulterant 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Eupatorium </a:t>
            </a:r>
            <a:r>
              <a:rPr lang="en-GB" sz="2400" i="1" dirty="0" err="1" smtClean="0">
                <a:latin typeface="Arial" pitchFamily="34" charset="0"/>
                <a:cs typeface="Arial" pitchFamily="34" charset="0"/>
              </a:rPr>
              <a:t>odoratum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Linn. Proceedings of International conference on chemical sciences, 143.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286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3244334"/>
            <a:ext cx="48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Acknowledge NSF Grant No: RG/2011/NRB/04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Relevancy with Holistic medicine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Pharmacon</a:t>
            </a:r>
            <a:r>
              <a:rPr lang="en-US" dirty="0" smtClean="0"/>
              <a:t> = Drugs &amp; </a:t>
            </a:r>
            <a:r>
              <a:rPr lang="en-US" dirty="0" err="1" smtClean="0"/>
              <a:t>Gignosy</a:t>
            </a:r>
            <a:r>
              <a:rPr lang="en-US" dirty="0" smtClean="0"/>
              <a:t> = To study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 err="1" smtClean="0"/>
              <a:t>Ayurveda</a:t>
            </a:r>
            <a:r>
              <a:rPr lang="en-US" dirty="0" smtClean="0"/>
              <a:t>  </a:t>
            </a:r>
            <a:r>
              <a:rPr lang="en-US" dirty="0" err="1" smtClean="0"/>
              <a:t>Dravyaguna</a:t>
            </a:r>
            <a:r>
              <a:rPr lang="en-US" dirty="0" smtClean="0"/>
              <a:t> or study on various </a:t>
            </a:r>
            <a:r>
              <a:rPr lang="en-US" dirty="0" err="1" smtClean="0"/>
              <a:t>dravyas</a:t>
            </a:r>
            <a:r>
              <a:rPr lang="en-US" dirty="0" smtClean="0"/>
              <a:t>/substances(</a:t>
            </a:r>
            <a:r>
              <a:rPr lang="en-US" dirty="0" err="1" smtClean="0"/>
              <a:t>vegitable</a:t>
            </a:r>
            <a:r>
              <a:rPr lang="en-US" dirty="0" smtClean="0"/>
              <a:t>, animal &amp; </a:t>
            </a:r>
            <a:r>
              <a:rPr lang="en-US" dirty="0" err="1" smtClean="0"/>
              <a:t>minaral</a:t>
            </a:r>
            <a:r>
              <a:rPr lang="en-US" dirty="0" smtClean="0"/>
              <a:t>) is well documented.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/>
              <a:t>Pharmacognosy</a:t>
            </a:r>
            <a:r>
              <a:rPr lang="en-US" dirty="0" smtClean="0"/>
              <a:t> = </a:t>
            </a:r>
            <a:r>
              <a:rPr lang="en-US" dirty="0" err="1" smtClean="0"/>
              <a:t>Dravyaguna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Any medicinal preparation proper identity should be confirmed before employing for any medicinal uses.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  <a:p>
            <a:pPr algn="just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WHO guidelines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452" t="15412" r="35665" b="4103"/>
          <a:stretch>
            <a:fillRect/>
          </a:stretch>
        </p:blipFill>
        <p:spPr bwMode="auto">
          <a:xfrm>
            <a:off x="1371600" y="1676400"/>
            <a:ext cx="2895600" cy="453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0410" t="15626" r="40264" b="13542"/>
          <a:stretch>
            <a:fillRect/>
          </a:stretch>
        </p:blipFill>
        <p:spPr bwMode="auto">
          <a:xfrm>
            <a:off x="5257800" y="1447800"/>
            <a:ext cx="2514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Reason for selection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smtClean="0"/>
              <a:t>Curcuma </a:t>
            </a:r>
            <a:r>
              <a:rPr lang="en-US" i="1" dirty="0" err="1" smtClean="0"/>
              <a:t>albiflora</a:t>
            </a:r>
            <a:r>
              <a:rPr lang="en-US" dirty="0" smtClean="0"/>
              <a:t> </a:t>
            </a:r>
            <a:r>
              <a:rPr lang="en-US" dirty="0" err="1" smtClean="0"/>
              <a:t>Thwaites</a:t>
            </a:r>
            <a:r>
              <a:rPr lang="en-US" dirty="0" smtClean="0"/>
              <a:t> (</a:t>
            </a:r>
            <a:r>
              <a:rPr lang="en-US" dirty="0" err="1" smtClean="0"/>
              <a:t>Singhala</a:t>
            </a:r>
            <a:r>
              <a:rPr lang="en-US" dirty="0" smtClean="0"/>
              <a:t>: Haran-</a:t>
            </a:r>
            <a:r>
              <a:rPr lang="en-US" dirty="0" err="1" smtClean="0"/>
              <a:t>Kaha</a:t>
            </a:r>
            <a:r>
              <a:rPr lang="en-US" dirty="0" smtClean="0"/>
              <a:t>) of family </a:t>
            </a:r>
            <a:r>
              <a:rPr lang="en-US" dirty="0" err="1" smtClean="0"/>
              <a:t>Zingiberaceae</a:t>
            </a:r>
            <a:r>
              <a:rPr lang="en-US" dirty="0" smtClean="0"/>
              <a:t> is an endemic medicinal plant whose powdered rhizome is used in Sri Lankan Traditional Medicine.</a:t>
            </a:r>
          </a:p>
          <a:p>
            <a:pPr algn="just"/>
            <a:r>
              <a:rPr lang="en-US" dirty="0" smtClean="0"/>
              <a:t>No work has yet being carried out to establish its identity, quality and purity so far as its standardization is concerned.</a:t>
            </a:r>
            <a:endParaRPr lang="en-US" dirty="0"/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To establish its identity by morphological, microscopical, physico-chemical, Thin Layer Chromatography and GCMS identification of hexane extract as per WHO guidelines on quality control and standardization of medicinal plant materials. 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Material &amp; Methods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smtClean="0"/>
              <a:t>Curcuma </a:t>
            </a:r>
            <a:r>
              <a:rPr lang="en-US" i="1" dirty="0" err="1" smtClean="0"/>
              <a:t>albiflora</a:t>
            </a:r>
            <a:r>
              <a:rPr lang="en-US" i="1" dirty="0" smtClean="0"/>
              <a:t> </a:t>
            </a:r>
            <a:r>
              <a:rPr lang="en-US" dirty="0" smtClean="0"/>
              <a:t>plant was identified from </a:t>
            </a:r>
            <a:r>
              <a:rPr lang="en-US" dirty="0" err="1" smtClean="0"/>
              <a:t>Kalutara,Galle</a:t>
            </a:r>
            <a:r>
              <a:rPr lang="en-US" dirty="0" smtClean="0"/>
              <a:t> &amp; </a:t>
            </a:r>
            <a:r>
              <a:rPr lang="en-US" dirty="0" err="1" smtClean="0"/>
              <a:t>Matara</a:t>
            </a:r>
            <a:r>
              <a:rPr lang="en-US" dirty="0" smtClean="0"/>
              <a:t> districts and 2 specimens from each district were collected, authenticated by National Herbarium, </a:t>
            </a:r>
            <a:r>
              <a:rPr lang="en-US" dirty="0" err="1" smtClean="0"/>
              <a:t>Peradeniya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All the specimens pooled together and used for the present study.</a:t>
            </a:r>
            <a:endParaRPr lang="en-US" dirty="0"/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  <p:pic>
        <p:nvPicPr>
          <p:cNvPr id="4098" name="Picture 2" descr="C:\Users\user\Desktop\DSCN10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1"/>
            <a:ext cx="6379436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Morphology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NSF all\Curcuma albiflora\curcuma albiflo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2589857" cy="4525963"/>
          </a:xfrm>
          <a:prstGeom prst="rect">
            <a:avLst/>
          </a:prstGeom>
          <a:noFill/>
        </p:spPr>
      </p:pic>
      <p:pic>
        <p:nvPicPr>
          <p:cNvPr id="3" name="Picture 2" descr="C:\Users\user\Desktop\DSCN1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1295399"/>
            <a:ext cx="4114800" cy="548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Microscopy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Grp="1" noChangeArrowheads="1"/>
          </p:cNvSpPr>
          <p:nvPr/>
        </p:nvSpPr>
        <p:spPr bwMode="auto">
          <a:xfrm>
            <a:off x="0" y="6492875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Industrial Technology Institute</a:t>
            </a:r>
          </a:p>
        </p:txBody>
      </p:sp>
      <p:pic>
        <p:nvPicPr>
          <p:cNvPr id="3074" name="Picture 2" descr="C:\Users\user\Desktop\DSCN1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2282032"/>
            <a:ext cx="3886200" cy="2914650"/>
          </a:xfrm>
          <a:prstGeom prst="rect">
            <a:avLst/>
          </a:prstGeom>
          <a:noFill/>
        </p:spPr>
      </p:pic>
      <p:pic>
        <p:nvPicPr>
          <p:cNvPr id="3075" name="Picture 3" descr="C:\Users\user\Desktop\DSCN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286000"/>
            <a:ext cx="3809999" cy="2857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551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Pharmacognostical identification of Sri Lankan endemic medicinal plant  Curcuma albiflora Thwaites   Wijayasiriwardena C., De Silva W.A.B.N., Premakumara G.A.S. </vt:lpstr>
      <vt:lpstr>Relevancy with Holistic medicine</vt:lpstr>
      <vt:lpstr>WHO guidelines</vt:lpstr>
      <vt:lpstr>Reason for selection</vt:lpstr>
      <vt:lpstr>Objectives</vt:lpstr>
      <vt:lpstr>Material &amp; Methods</vt:lpstr>
      <vt:lpstr>Slide 7</vt:lpstr>
      <vt:lpstr>Morphology </vt:lpstr>
      <vt:lpstr>Microscopy</vt:lpstr>
      <vt:lpstr>Physico-chemical</vt:lpstr>
      <vt:lpstr>Presence of Phytochemical groups</vt:lpstr>
      <vt:lpstr>Thin Layer Chromatography</vt:lpstr>
      <vt:lpstr> GC/MS Analysis</vt:lpstr>
      <vt:lpstr>GC/MS Identification</vt:lpstr>
      <vt:lpstr>Conclusions</vt:lpstr>
      <vt:lpstr>References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26</cp:revision>
  <dcterms:created xsi:type="dcterms:W3CDTF">2006-08-16T00:00:00Z</dcterms:created>
  <dcterms:modified xsi:type="dcterms:W3CDTF">2012-11-21T04:38:09Z</dcterms:modified>
</cp:coreProperties>
</file>